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s/slide56.xml" ContentType="application/vnd.openxmlformats-officedocument.presentationml.slide+xml"/>
  <Override PartName="/ppt/slides/slide58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68"/>
  </p:notesMasterIdLst>
  <p:sldIdLst>
    <p:sldId id="732" r:id="rId2"/>
    <p:sldId id="665" r:id="rId3"/>
    <p:sldId id="666" r:id="rId4"/>
    <p:sldId id="667" r:id="rId5"/>
    <p:sldId id="668" r:id="rId6"/>
    <p:sldId id="669" r:id="rId7"/>
    <p:sldId id="670" r:id="rId8"/>
    <p:sldId id="671" r:id="rId9"/>
    <p:sldId id="672" r:id="rId10"/>
    <p:sldId id="673" r:id="rId11"/>
    <p:sldId id="674" r:id="rId12"/>
    <p:sldId id="675" r:id="rId13"/>
    <p:sldId id="676" r:id="rId14"/>
    <p:sldId id="677" r:id="rId15"/>
    <p:sldId id="678" r:id="rId16"/>
    <p:sldId id="679" r:id="rId17"/>
    <p:sldId id="680" r:id="rId18"/>
    <p:sldId id="681" r:id="rId19"/>
    <p:sldId id="682" r:id="rId20"/>
    <p:sldId id="683" r:id="rId21"/>
    <p:sldId id="684" r:id="rId22"/>
    <p:sldId id="685" r:id="rId23"/>
    <p:sldId id="686" r:id="rId24"/>
    <p:sldId id="687" r:id="rId25"/>
    <p:sldId id="688" r:id="rId26"/>
    <p:sldId id="689" r:id="rId27"/>
    <p:sldId id="690" r:id="rId28"/>
    <p:sldId id="691" r:id="rId29"/>
    <p:sldId id="692" r:id="rId30"/>
    <p:sldId id="693" r:id="rId31"/>
    <p:sldId id="694" r:id="rId32"/>
    <p:sldId id="695" r:id="rId33"/>
    <p:sldId id="696" r:id="rId34"/>
    <p:sldId id="697" r:id="rId35"/>
    <p:sldId id="698" r:id="rId36"/>
    <p:sldId id="699" r:id="rId37"/>
    <p:sldId id="700" r:id="rId38"/>
    <p:sldId id="701" r:id="rId39"/>
    <p:sldId id="702" r:id="rId40"/>
    <p:sldId id="703" r:id="rId41"/>
    <p:sldId id="704" r:id="rId42"/>
    <p:sldId id="705" r:id="rId43"/>
    <p:sldId id="706" r:id="rId44"/>
    <p:sldId id="707" r:id="rId45"/>
    <p:sldId id="734" r:id="rId46"/>
    <p:sldId id="708" r:id="rId47"/>
    <p:sldId id="709" r:id="rId48"/>
    <p:sldId id="710" r:id="rId49"/>
    <p:sldId id="711" r:id="rId50"/>
    <p:sldId id="712" r:id="rId51"/>
    <p:sldId id="713" r:id="rId52"/>
    <p:sldId id="714" r:id="rId53"/>
    <p:sldId id="715" r:id="rId54"/>
    <p:sldId id="716" r:id="rId55"/>
    <p:sldId id="717" r:id="rId56"/>
    <p:sldId id="718" r:id="rId57"/>
    <p:sldId id="719" r:id="rId58"/>
    <p:sldId id="720" r:id="rId59"/>
    <p:sldId id="721" r:id="rId60"/>
    <p:sldId id="722" r:id="rId61"/>
    <p:sldId id="723" r:id="rId62"/>
    <p:sldId id="724" r:id="rId63"/>
    <p:sldId id="725" r:id="rId64"/>
    <p:sldId id="726" r:id="rId65"/>
    <p:sldId id="727" r:id="rId66"/>
    <p:sldId id="733" r:id="rId67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8D230F3-CF80-4859-8CE7-A43EE81993B5}" styleName="밝은 스타일 1 - 강조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20"/>
    <p:restoredTop sz="94660"/>
  </p:normalViewPr>
  <p:slideViewPr>
    <p:cSldViewPr>
      <p:cViewPr varScale="1">
        <p:scale>
          <a:sx n="114" d="100"/>
          <a:sy n="114" d="100"/>
        </p:scale>
        <p:origin x="-1554" y="-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10" d="100"/>
        <a:sy n="110" d="100"/>
      </p:scale>
      <p:origin x="0" y="10098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42DD08-97F1-4BE5-B0D2-00FA7DA8DCBF}" type="datetimeFigureOut">
              <a:rPr lang="ko-KR" altLang="en-US" smtClean="0"/>
              <a:pPr/>
              <a:t>2017-03-08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FD2D16-D7B0-42C1-B167-D4E270D63A2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2332208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88415-4041-4425-96F1-C18E36EEEB1A}" type="datetimeFigureOut">
              <a:rPr lang="ko-KR" altLang="en-US" smtClean="0"/>
              <a:pPr/>
              <a:t>2017-03-08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C338A-DEF1-4CE2-9F72-396AF0A5C1D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88415-4041-4425-96F1-C18E36EEEB1A}" type="datetimeFigureOut">
              <a:rPr lang="ko-KR" altLang="en-US" smtClean="0"/>
              <a:pPr/>
              <a:t>2017-03-08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C338A-DEF1-4CE2-9F72-396AF0A5C1D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88415-4041-4425-96F1-C18E36EEEB1A}" type="datetimeFigureOut">
              <a:rPr lang="ko-KR" altLang="en-US" smtClean="0"/>
              <a:pPr/>
              <a:t>2017-03-08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C338A-DEF1-4CE2-9F72-396AF0A5C1D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88415-4041-4425-96F1-C18E36EEEB1A}" type="datetimeFigureOut">
              <a:rPr lang="ko-KR" altLang="en-US" smtClean="0"/>
              <a:pPr/>
              <a:t>2017-03-08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C338A-DEF1-4CE2-9F72-396AF0A5C1D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88415-4041-4425-96F1-C18E36EEEB1A}" type="datetimeFigureOut">
              <a:rPr lang="ko-KR" altLang="en-US" smtClean="0"/>
              <a:pPr/>
              <a:t>2017-03-08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C338A-DEF1-4CE2-9F72-396AF0A5C1D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88415-4041-4425-96F1-C18E36EEEB1A}" type="datetimeFigureOut">
              <a:rPr lang="ko-KR" altLang="en-US" smtClean="0"/>
              <a:pPr/>
              <a:t>2017-03-08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C338A-DEF1-4CE2-9F72-396AF0A5C1D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88415-4041-4425-96F1-C18E36EEEB1A}" type="datetimeFigureOut">
              <a:rPr lang="ko-KR" altLang="en-US" smtClean="0"/>
              <a:pPr/>
              <a:t>2017-03-08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C338A-DEF1-4CE2-9F72-396AF0A5C1D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 Rounded MT Bold" pitchFamily="34" charset="0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88415-4041-4425-96F1-C18E36EEEB1A}" type="datetimeFigureOut">
              <a:rPr lang="ko-KR" altLang="en-US" smtClean="0"/>
              <a:pPr/>
              <a:t>2017-03-08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C338A-DEF1-4CE2-9F72-396AF0A5C1D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88415-4041-4425-96F1-C18E36EEEB1A}" type="datetimeFigureOut">
              <a:rPr lang="ko-KR" altLang="en-US" smtClean="0"/>
              <a:pPr/>
              <a:t>2017-03-08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C338A-DEF1-4CE2-9F72-396AF0A5C1D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88415-4041-4425-96F1-C18E36EEEB1A}" type="datetimeFigureOut">
              <a:rPr lang="ko-KR" altLang="en-US" smtClean="0"/>
              <a:pPr/>
              <a:t>2017-03-08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C338A-DEF1-4CE2-9F72-396AF0A5C1D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88415-4041-4425-96F1-C18E36EEEB1A}" type="datetimeFigureOut">
              <a:rPr lang="ko-KR" altLang="en-US" smtClean="0"/>
              <a:pPr/>
              <a:t>2017-03-08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C338A-DEF1-4CE2-9F72-396AF0A5C1D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E88415-4041-4425-96F1-C18E36EEEB1A}" type="datetimeFigureOut">
              <a:rPr lang="ko-KR" altLang="en-US" smtClean="0"/>
              <a:pPr/>
              <a:t>2017-03-08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8C338A-DEF1-4CE2-9F72-396AF0A5C1D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grpSp>
        <p:nvGrpSpPr>
          <p:cNvPr id="7" name="그룹 6"/>
          <p:cNvGrpSpPr/>
          <p:nvPr userDrawn="1"/>
        </p:nvGrpSpPr>
        <p:grpSpPr>
          <a:xfrm>
            <a:off x="5652120" y="6491307"/>
            <a:ext cx="3275980" cy="280258"/>
            <a:chOff x="5652120" y="6491307"/>
            <a:chExt cx="3275980" cy="280258"/>
          </a:xfrm>
        </p:grpSpPr>
        <p:pic>
          <p:nvPicPr>
            <p:cNvPr id="8" name="Picture 16" descr="프라이드-칼라"/>
            <p:cNvPicPr>
              <a:picLocks noChangeAspect="1" noChangeArrowheads="1"/>
            </p:cNvPicPr>
            <p:nvPr userDrawn="1"/>
          </p:nvPicPr>
          <p:blipFill>
            <a:blip r:embed="rId13" cstate="print"/>
            <a:srcRect t="41496"/>
            <a:stretch>
              <a:fillRect/>
            </a:stretch>
          </p:blipFill>
          <p:spPr bwMode="auto">
            <a:xfrm>
              <a:off x="7452320" y="6491307"/>
              <a:ext cx="1475780" cy="2740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Text Box 11"/>
            <p:cNvSpPr txBox="1">
              <a:spLocks noChangeArrowheads="1"/>
            </p:cNvSpPr>
            <p:nvPr userDrawn="1"/>
          </p:nvSpPr>
          <p:spPr bwMode="auto">
            <a:xfrm>
              <a:off x="5652120" y="6525344"/>
              <a:ext cx="2016224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ko-KR" altLang="en-US" sz="1000" b="1" dirty="0" smtClean="0">
                  <a:solidFill>
                    <a:srgbClr val="00B050"/>
                  </a:solidFill>
                </a:rPr>
                <a:t>대한두통학회</a:t>
              </a:r>
              <a:r>
                <a:rPr lang="en-US" altLang="ko-KR" sz="1000" b="1" dirty="0" smtClean="0">
                  <a:solidFill>
                    <a:srgbClr val="00B050"/>
                  </a:solidFill>
                </a:rPr>
                <a:t>,</a:t>
              </a:r>
              <a:r>
                <a:rPr lang="en-US" altLang="ko-KR" sz="1000" b="1" baseline="0" dirty="0" smtClean="0">
                  <a:solidFill>
                    <a:srgbClr val="00B050"/>
                  </a:solidFill>
                </a:rPr>
                <a:t> </a:t>
              </a:r>
              <a:r>
                <a:rPr lang="en-US" altLang="ko-KR" sz="1000" b="1" baseline="0" dirty="0" smtClean="0">
                  <a:solidFill>
                    <a:srgbClr val="00B050"/>
                  </a:solidFill>
                </a:rPr>
                <a:t>Mar</a:t>
              </a:r>
              <a:r>
                <a:rPr lang="en-US" altLang="ko-KR" sz="1000" b="1" dirty="0" smtClean="0">
                  <a:solidFill>
                    <a:srgbClr val="00B050"/>
                  </a:solidFill>
                </a:rPr>
                <a:t>.</a:t>
              </a:r>
              <a:r>
                <a:rPr lang="en-US" altLang="ko-KR" sz="1000" b="1" baseline="0" dirty="0" smtClean="0">
                  <a:solidFill>
                    <a:srgbClr val="00B050"/>
                  </a:solidFill>
                </a:rPr>
                <a:t> 9, </a:t>
              </a:r>
              <a:r>
                <a:rPr lang="en-US" altLang="ko-KR" sz="1000" b="1" dirty="0" smtClean="0">
                  <a:solidFill>
                    <a:srgbClr val="00B050"/>
                  </a:solidFill>
                </a:rPr>
                <a:t>2017</a:t>
              </a:r>
              <a:endParaRPr lang="ko-KR" altLang="en-US" sz="1000" dirty="0">
                <a:solidFill>
                  <a:srgbClr val="00B050"/>
                </a:solidFill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Calibri" pitchFamily="34" charset="0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308537" y="1229710"/>
            <a:ext cx="7236373" cy="1576553"/>
          </a:xfrm>
        </p:spPr>
        <p:txBody>
          <a:bodyPr anchor="ctr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5400" b="1" dirty="0" smtClean="0"/>
              <a:t>AGREE 2</a:t>
            </a:r>
            <a:r>
              <a:rPr lang="en-US" altLang="ko-KR" sz="4800" b="1" dirty="0" smtClean="0"/>
              <a:t> </a:t>
            </a:r>
            <a:r>
              <a:rPr lang="ko-KR" altLang="en-US" sz="4800" b="1" dirty="0" smtClean="0"/>
              <a:t>평가도구</a:t>
            </a:r>
            <a:endParaRPr lang="ko-KR" altLang="en-US" sz="4400" b="1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647491" y="3949253"/>
            <a:ext cx="6077607" cy="153387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 smtClean="0"/>
              <a:t>이 유 경</a:t>
            </a:r>
            <a:endParaRPr lang="en-US" altLang="ko-KR" b="1" dirty="0" smtClean="0"/>
          </a:p>
          <a:p>
            <a:pPr>
              <a:lnSpc>
                <a:spcPct val="150000"/>
              </a:lnSpc>
            </a:pPr>
            <a:r>
              <a:rPr lang="ko-KR" altLang="en-US" sz="1400" dirty="0" smtClean="0">
                <a:latin typeface="+mn-ea"/>
              </a:rPr>
              <a:t>순천향대학교 의과대학</a:t>
            </a:r>
            <a:r>
              <a:rPr lang="en-US" altLang="ko-KR" sz="1400" dirty="0" smtClean="0">
                <a:latin typeface="+mn-ea"/>
              </a:rPr>
              <a:t> </a:t>
            </a:r>
            <a:r>
              <a:rPr lang="ko-KR" altLang="en-US" sz="1400" dirty="0" smtClean="0">
                <a:latin typeface="+mn-ea"/>
              </a:rPr>
              <a:t>진단검사의학교실</a:t>
            </a:r>
            <a:endParaRPr lang="en-US" altLang="ko-KR" sz="1400" dirty="0">
              <a:latin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4000" dirty="0" smtClean="0"/>
              <a:t>평가영역 </a:t>
            </a:r>
            <a:r>
              <a:rPr lang="en-US" altLang="ko-KR" sz="4000" dirty="0" smtClean="0"/>
              <a:t>6. </a:t>
            </a:r>
            <a:r>
              <a:rPr lang="ko-KR" altLang="en-US" sz="4000" dirty="0" smtClean="0"/>
              <a:t>편집의 독립성</a:t>
            </a:r>
            <a:endParaRPr lang="ko-KR" altLang="en-US" sz="40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spcBef>
                <a:spcPts val="1200"/>
              </a:spcBef>
              <a:buFont typeface="+mj-lt"/>
              <a:buAutoNum type="arabicPeriod" startAt="22"/>
            </a:pPr>
            <a:r>
              <a:rPr lang="ko-KR" altLang="en-US" sz="2000" dirty="0" smtClean="0"/>
              <a:t>재정후원단체의 </a:t>
            </a:r>
            <a:r>
              <a:rPr lang="ko-KR" altLang="en-US" sz="2000" dirty="0"/>
              <a:t>의견이 진료지침의 내용에 영향을 주지 않았다</a:t>
            </a:r>
            <a:r>
              <a:rPr lang="en-US" altLang="ko-KR" sz="2000" dirty="0"/>
              <a:t>. </a:t>
            </a:r>
            <a:endParaRPr lang="ko-KR" altLang="en-US" sz="2000" dirty="0"/>
          </a:p>
          <a:p>
            <a:pPr marL="857250" lvl="1" indent="-457200">
              <a:spcBef>
                <a:spcPts val="1200"/>
              </a:spcBef>
              <a:buNone/>
            </a:pPr>
            <a:r>
              <a:rPr lang="en-US" altLang="ko-KR" sz="1600" dirty="0">
                <a:solidFill>
                  <a:schemeClr val="accent5"/>
                </a:solidFill>
                <a:latin typeface="Arial" pitchFamily="34" charset="0"/>
                <a:cs typeface="Arial" pitchFamily="34" charset="0"/>
              </a:rPr>
              <a:t>The views of the funding body have </a:t>
            </a:r>
            <a:r>
              <a:rPr lang="en-US" altLang="ko-KR" sz="16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not influenced </a:t>
            </a:r>
            <a:r>
              <a:rPr lang="en-US" altLang="ko-KR" sz="1600" dirty="0">
                <a:solidFill>
                  <a:schemeClr val="accent5"/>
                </a:solidFill>
                <a:latin typeface="Arial" pitchFamily="34" charset="0"/>
                <a:cs typeface="Arial" pitchFamily="34" charset="0"/>
              </a:rPr>
              <a:t>the content of the guideline. </a:t>
            </a:r>
            <a:endParaRPr lang="ko-KR" altLang="en-US" sz="1600" dirty="0">
              <a:solidFill>
                <a:schemeClr val="accent5"/>
              </a:solidFill>
              <a:latin typeface="Arial" pitchFamily="34" charset="0"/>
              <a:cs typeface="Arial" pitchFamily="34" charset="0"/>
            </a:endParaRPr>
          </a:p>
          <a:p>
            <a:pPr marL="457200" indent="-457200">
              <a:spcBef>
                <a:spcPts val="1200"/>
              </a:spcBef>
              <a:buFont typeface="+mj-lt"/>
              <a:buAutoNum type="arabicPeriod" startAt="22"/>
            </a:pPr>
            <a:r>
              <a:rPr lang="ko-KR" altLang="en-US" sz="2000" dirty="0" smtClean="0"/>
              <a:t>진료지침 </a:t>
            </a:r>
            <a:r>
              <a:rPr lang="ko-KR" altLang="en-US" sz="2000" dirty="0"/>
              <a:t>개발에 참여한 구성원들의 이해관계가 기록되어 있고 그 내용이 언급되어 </a:t>
            </a:r>
            <a:r>
              <a:rPr lang="ko-KR" altLang="en-US" sz="2000" dirty="0" smtClean="0"/>
              <a:t>있다</a:t>
            </a:r>
            <a:r>
              <a:rPr lang="en-US" altLang="ko-KR" sz="2000" dirty="0" smtClean="0"/>
              <a:t>. </a:t>
            </a:r>
            <a:endParaRPr lang="ko-KR" altLang="en-US" sz="2000" dirty="0"/>
          </a:p>
          <a:p>
            <a:pPr marL="857250" lvl="1" indent="-457200">
              <a:spcBef>
                <a:spcPts val="1200"/>
              </a:spcBef>
              <a:buNone/>
            </a:pPr>
            <a:r>
              <a:rPr lang="en-US" altLang="ko-KR" sz="16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Competing interests </a:t>
            </a:r>
            <a:r>
              <a:rPr lang="en-US" altLang="ko-KR" sz="1600" dirty="0">
                <a:solidFill>
                  <a:schemeClr val="accent5"/>
                </a:solidFill>
                <a:latin typeface="Arial" pitchFamily="34" charset="0"/>
                <a:cs typeface="Arial" pitchFamily="34" charset="0"/>
              </a:rPr>
              <a:t>of guideline development group members have been recorded and addressed.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0106"/>
          </a:xfrm>
        </p:spPr>
        <p:txBody>
          <a:bodyPr/>
          <a:lstStyle/>
          <a:p>
            <a:r>
              <a:rPr lang="en-US" altLang="ko-KR" dirty="0" smtClean="0"/>
              <a:t>Rating scale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916832"/>
            <a:ext cx="8229600" cy="4209331"/>
          </a:xfrm>
        </p:spPr>
        <p:txBody>
          <a:bodyPr>
            <a:normAutofit/>
          </a:bodyPr>
          <a:lstStyle/>
          <a:p>
            <a:r>
              <a:rPr lang="en-US" altLang="ko-KR" sz="2400" dirty="0" smtClean="0"/>
              <a:t>Recommended appraisers: 4</a:t>
            </a:r>
          </a:p>
          <a:p>
            <a:r>
              <a:rPr lang="en-US" altLang="ko-KR" sz="2400" dirty="0" smtClean="0"/>
              <a:t>Domain score</a:t>
            </a:r>
            <a:endParaRPr lang="ko-KR" altLang="en-US" sz="24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35696" y="1229891"/>
            <a:ext cx="5381625" cy="542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131840" y="2542534"/>
            <a:ext cx="5184576" cy="39337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323529" y="273050"/>
            <a:ext cx="2448272" cy="923702"/>
          </a:xfrm>
        </p:spPr>
        <p:txBody>
          <a:bodyPr>
            <a:normAutofit/>
          </a:bodyPr>
          <a:lstStyle/>
          <a:p>
            <a:r>
              <a:rPr lang="ko-KR" altLang="en-US" sz="2800" dirty="0" smtClean="0"/>
              <a:t>도구의 구성</a:t>
            </a:r>
            <a:endParaRPr lang="ko-KR" altLang="en-US" sz="2800" dirty="0"/>
          </a:p>
        </p:txBody>
      </p:sp>
      <p:pic>
        <p:nvPicPr>
          <p:cNvPr id="1843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2843808" y="188640"/>
            <a:ext cx="5910711" cy="64087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</p:spPr>
        <p:txBody>
          <a:bodyPr/>
          <a:lstStyle/>
          <a:p>
            <a:r>
              <a:rPr lang="en-US" altLang="ko-KR" dirty="0" smtClean="0"/>
              <a:t>K-AGREE 2</a:t>
            </a:r>
            <a:endParaRPr lang="ko-KR" altLang="en-US" dirty="0"/>
          </a:p>
        </p:txBody>
      </p:sp>
      <p:pic>
        <p:nvPicPr>
          <p:cNvPr id="4" name="내용 개체 틀 3" descr="K-AGREE 2 그림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187624" y="1412776"/>
            <a:ext cx="6881785" cy="481139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marL="457200" indent="-457200">
              <a:lnSpc>
                <a:spcPct val="150000"/>
              </a:lnSpc>
            </a:pPr>
            <a:r>
              <a:rPr lang="en-US" altLang="ko-KR" sz="2000" dirty="0" smtClean="0">
                <a:latin typeface="+mn-ea"/>
              </a:rPr>
              <a:t>1. </a:t>
            </a:r>
            <a:r>
              <a:rPr lang="ko-KR" altLang="en-US" sz="2000" dirty="0" smtClean="0">
                <a:latin typeface="+mn-ea"/>
              </a:rPr>
              <a:t>진료지침의 전반적인 목적이 구체적으로 서술되어 있다</a:t>
            </a:r>
            <a:r>
              <a:rPr lang="en-US" altLang="ko-KR" sz="2000" dirty="0" smtClean="0">
                <a:latin typeface="+mn-ea"/>
              </a:rPr>
              <a:t>. </a:t>
            </a:r>
            <a:r>
              <a:rPr lang="en-US" altLang="ko-KR" sz="2400" dirty="0" smtClean="0">
                <a:latin typeface="+mn-ea"/>
              </a:rPr>
              <a:t/>
            </a:r>
            <a:br>
              <a:rPr lang="en-US" altLang="ko-KR" sz="2400" dirty="0" smtClean="0">
                <a:latin typeface="+mn-ea"/>
              </a:rPr>
            </a:br>
            <a:r>
              <a:rPr lang="en-US" altLang="ko-KR" sz="1600" dirty="0" smtClean="0">
                <a:solidFill>
                  <a:schemeClr val="accent5"/>
                </a:solidFill>
                <a:latin typeface="Arial" pitchFamily="34" charset="0"/>
                <a:cs typeface="Arial" pitchFamily="34" charset="0"/>
              </a:rPr>
              <a:t>The overall objective(s) of the guideline is (are) specifically described. </a:t>
            </a:r>
            <a:endParaRPr lang="ko-KR" altLang="en-US" sz="1600" dirty="0"/>
          </a:p>
        </p:txBody>
      </p:sp>
      <p:graphicFrame>
        <p:nvGraphicFramePr>
          <p:cNvPr id="4" name="내용 개체 틀 3"/>
          <p:cNvGraphicFramePr>
            <a:graphicFrameLocks noGrp="1"/>
          </p:cNvGraphicFramePr>
          <p:nvPr>
            <p:ph idx="1"/>
          </p:nvPr>
        </p:nvGraphicFramePr>
        <p:xfrm>
          <a:off x="467544" y="1988840"/>
          <a:ext cx="8136904" cy="2952328"/>
        </p:xfrm>
        <a:graphic>
          <a:graphicData uri="http://schemas.openxmlformats.org/drawingml/2006/table">
            <a:tbl>
              <a:tblPr>
                <a:tableStyleId>{68D230F3-CF80-4859-8CE7-A43EE81993B5}</a:tableStyleId>
              </a:tblPr>
              <a:tblGrid>
                <a:gridCol w="417277"/>
                <a:gridCol w="7719627"/>
              </a:tblGrid>
              <a:tr h="738082">
                <a:tc>
                  <a:txBody>
                    <a:bodyPr/>
                    <a:lstStyle/>
                    <a:p>
                      <a:pPr marR="101600" algn="ctr">
                        <a:lnSpc>
                          <a:spcPct val="115000"/>
                        </a:lnSpc>
                        <a:spcBef>
                          <a:spcPts val="800"/>
                        </a:spcBef>
                        <a:spcAft>
                          <a:spcPts val="800"/>
                        </a:spcAft>
                      </a:pPr>
                      <a:r>
                        <a:rPr lang="en-US" sz="1800" kern="100" dirty="0"/>
                        <a:t>7</a:t>
                      </a:r>
                      <a:endParaRPr lang="ko-KR" sz="24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ko-KR" sz="1600" kern="100" dirty="0"/>
                        <a:t>진료지침의 목적에 들어가야 할 모든 </a:t>
                      </a:r>
                      <a:r>
                        <a:rPr lang="ko-KR" sz="1600" kern="100" dirty="0" smtClean="0"/>
                        <a:t>요소</a:t>
                      </a:r>
                      <a:r>
                        <a:rPr lang="en-US" sz="1600" kern="100" dirty="0" smtClean="0"/>
                        <a:t>(</a:t>
                      </a:r>
                      <a:r>
                        <a:rPr lang="ko-KR" sz="1600" kern="100" dirty="0"/>
                        <a:t>대상</a:t>
                      </a:r>
                      <a:r>
                        <a:rPr lang="en-US" sz="1600" kern="100" dirty="0"/>
                        <a:t>, </a:t>
                      </a:r>
                      <a:r>
                        <a:rPr lang="ko-KR" sz="1600" kern="100" dirty="0"/>
                        <a:t>보건상의 목적</a:t>
                      </a:r>
                      <a:r>
                        <a:rPr lang="en-US" sz="1600" kern="100" dirty="0"/>
                        <a:t>, </a:t>
                      </a:r>
                      <a:r>
                        <a:rPr lang="ko-KR" sz="1600" kern="100" dirty="0"/>
                        <a:t>예상되는 편익 또는 결과</a:t>
                      </a:r>
                      <a:r>
                        <a:rPr lang="en-US" sz="1600" kern="100" dirty="0" smtClean="0"/>
                        <a:t>)</a:t>
                      </a:r>
                      <a:r>
                        <a:rPr lang="ko-KR" altLang="en-US" sz="1600" kern="100" dirty="0" smtClean="0"/>
                        <a:t>들</a:t>
                      </a:r>
                      <a:r>
                        <a:rPr lang="ko-KR" sz="1600" kern="100" dirty="0" smtClean="0"/>
                        <a:t>이 </a:t>
                      </a:r>
                      <a:r>
                        <a:rPr lang="ko-KR" sz="1600" kern="100" dirty="0"/>
                        <a:t>서술된 경우</a:t>
                      </a:r>
                      <a:endParaRPr lang="ko-KR" sz="1200" kern="100" dirty="0">
                        <a:solidFill>
                          <a:srgbClr val="000000"/>
                        </a:solidFill>
                        <a:latin typeface="바탕"/>
                        <a:ea typeface="맑은 고딕"/>
                        <a:cs typeface="굴림"/>
                      </a:endParaRPr>
                    </a:p>
                  </a:txBody>
                  <a:tcPr marL="62865" marR="62865" marT="0" marB="0" anchor="ctr"/>
                </a:tc>
              </a:tr>
              <a:tr h="738082">
                <a:tc>
                  <a:txBody>
                    <a:bodyPr/>
                    <a:lstStyle/>
                    <a:p>
                      <a:pPr marR="101600" algn="ctr">
                        <a:lnSpc>
                          <a:spcPct val="115000"/>
                        </a:lnSpc>
                        <a:spcBef>
                          <a:spcPts val="800"/>
                        </a:spcBef>
                        <a:spcAft>
                          <a:spcPts val="800"/>
                        </a:spcAft>
                      </a:pPr>
                      <a:r>
                        <a:rPr lang="en-US" sz="1800" kern="100" dirty="0"/>
                        <a:t>5</a:t>
                      </a:r>
                      <a:endParaRPr lang="ko-KR" sz="24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ko-KR" sz="1600" kern="100"/>
                        <a:t>진료지침의 목적에 보건상의 목적</a:t>
                      </a:r>
                      <a:r>
                        <a:rPr lang="en-US" sz="1600" kern="100"/>
                        <a:t>(</a:t>
                      </a:r>
                      <a:r>
                        <a:rPr lang="ko-KR" sz="1600" kern="100"/>
                        <a:t>예방</a:t>
                      </a:r>
                      <a:r>
                        <a:rPr lang="en-US" sz="1600" kern="100"/>
                        <a:t>, </a:t>
                      </a:r>
                      <a:r>
                        <a:rPr lang="ko-KR" sz="1600" kern="100"/>
                        <a:t>선별검사</a:t>
                      </a:r>
                      <a:r>
                        <a:rPr lang="en-US" sz="1600" kern="100"/>
                        <a:t>, </a:t>
                      </a:r>
                      <a:r>
                        <a:rPr lang="ko-KR" sz="1600" kern="100"/>
                        <a:t>진단</a:t>
                      </a:r>
                      <a:r>
                        <a:rPr lang="en-US" sz="1600" kern="100"/>
                        <a:t>, </a:t>
                      </a:r>
                      <a:r>
                        <a:rPr lang="ko-KR" sz="1600" kern="100"/>
                        <a:t>치료</a:t>
                      </a:r>
                      <a:r>
                        <a:rPr lang="en-US" sz="1600" kern="100"/>
                        <a:t>, </a:t>
                      </a:r>
                      <a:r>
                        <a:rPr lang="ko-KR" sz="1600" kern="100"/>
                        <a:t>등</a:t>
                      </a:r>
                      <a:r>
                        <a:rPr lang="en-US" sz="1600" kern="100"/>
                        <a:t>)</a:t>
                      </a:r>
                      <a:r>
                        <a:rPr lang="ko-KR" sz="1600" kern="100"/>
                        <a:t>과 대상만 서술된 경우</a:t>
                      </a:r>
                      <a:endParaRPr lang="ko-KR" sz="1200" kern="100">
                        <a:solidFill>
                          <a:srgbClr val="000000"/>
                        </a:solidFill>
                        <a:latin typeface="바탕"/>
                        <a:ea typeface="맑은 고딕"/>
                        <a:cs typeface="굴림"/>
                      </a:endParaRPr>
                    </a:p>
                  </a:txBody>
                  <a:tcPr marL="62865" marR="62865" marT="0" marB="0" anchor="ctr"/>
                </a:tc>
              </a:tr>
              <a:tr h="738082">
                <a:tc>
                  <a:txBody>
                    <a:bodyPr/>
                    <a:lstStyle/>
                    <a:p>
                      <a:pPr marR="101600" algn="ctr">
                        <a:lnSpc>
                          <a:spcPct val="115000"/>
                        </a:lnSpc>
                        <a:spcBef>
                          <a:spcPts val="800"/>
                        </a:spcBef>
                        <a:spcAft>
                          <a:spcPts val="800"/>
                        </a:spcAft>
                      </a:pPr>
                      <a:r>
                        <a:rPr lang="en-US" sz="1800" kern="100" dirty="0"/>
                        <a:t>3</a:t>
                      </a:r>
                      <a:endParaRPr lang="ko-KR" sz="24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ko-KR" sz="1600" kern="100"/>
                        <a:t>진료지침의 목적에 보건상의 목적</a:t>
                      </a:r>
                      <a:r>
                        <a:rPr lang="en-US" sz="1600" kern="100"/>
                        <a:t>(</a:t>
                      </a:r>
                      <a:r>
                        <a:rPr lang="ko-KR" sz="1600" kern="100"/>
                        <a:t>예방</a:t>
                      </a:r>
                      <a:r>
                        <a:rPr lang="en-US" sz="1600" kern="100"/>
                        <a:t>, </a:t>
                      </a:r>
                      <a:r>
                        <a:rPr lang="ko-KR" sz="1600" kern="100"/>
                        <a:t>선별검사</a:t>
                      </a:r>
                      <a:r>
                        <a:rPr lang="en-US" sz="1600" kern="100"/>
                        <a:t>, </a:t>
                      </a:r>
                      <a:r>
                        <a:rPr lang="ko-KR" sz="1600" kern="100"/>
                        <a:t>진단</a:t>
                      </a:r>
                      <a:r>
                        <a:rPr lang="en-US" sz="1600" kern="100"/>
                        <a:t>, </a:t>
                      </a:r>
                      <a:r>
                        <a:rPr lang="ko-KR" sz="1600" kern="100"/>
                        <a:t>치료</a:t>
                      </a:r>
                      <a:r>
                        <a:rPr lang="en-US" sz="1600" kern="100"/>
                        <a:t>, </a:t>
                      </a:r>
                      <a:r>
                        <a:rPr lang="ko-KR" sz="1600" kern="100"/>
                        <a:t>등</a:t>
                      </a:r>
                      <a:r>
                        <a:rPr lang="en-US" sz="1600" kern="100"/>
                        <a:t>)</a:t>
                      </a:r>
                      <a:r>
                        <a:rPr lang="ko-KR" sz="1600" kern="100"/>
                        <a:t>만 서술된 경우</a:t>
                      </a:r>
                      <a:endParaRPr lang="ko-KR" sz="1200" kern="100">
                        <a:solidFill>
                          <a:srgbClr val="000000"/>
                        </a:solidFill>
                        <a:latin typeface="바탕"/>
                        <a:ea typeface="맑은 고딕"/>
                        <a:cs typeface="굴림"/>
                      </a:endParaRPr>
                    </a:p>
                  </a:txBody>
                  <a:tcPr marL="62865" marR="62865" marT="0" marB="0" anchor="ctr"/>
                </a:tc>
              </a:tr>
              <a:tr h="738082">
                <a:tc>
                  <a:txBody>
                    <a:bodyPr/>
                    <a:lstStyle/>
                    <a:p>
                      <a:pPr marR="101600" algn="ctr">
                        <a:lnSpc>
                          <a:spcPct val="115000"/>
                        </a:lnSpc>
                        <a:spcBef>
                          <a:spcPts val="800"/>
                        </a:spcBef>
                        <a:spcAft>
                          <a:spcPts val="800"/>
                        </a:spcAft>
                      </a:pPr>
                      <a:r>
                        <a:rPr lang="en-US" sz="1800" kern="100" dirty="0"/>
                        <a:t>1</a:t>
                      </a:r>
                      <a:endParaRPr lang="ko-KR" sz="24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ko-KR" sz="1600" kern="100" dirty="0"/>
                        <a:t>진료지침의 목적이 서술되어 있지 않은 경우</a:t>
                      </a:r>
                      <a:endParaRPr lang="ko-KR" sz="1600" kern="100" dirty="0">
                        <a:solidFill>
                          <a:srgbClr val="0000FF"/>
                        </a:solidFill>
                        <a:latin typeface="맑은 고딕"/>
                        <a:ea typeface="맑은 고딕"/>
                        <a:cs typeface="굴림"/>
                      </a:endParaRPr>
                    </a:p>
                  </a:txBody>
                  <a:tcPr marL="62865" marR="62865" marT="0" marB="0" anchor="ctr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115616" y="1851190"/>
            <a:ext cx="7200800" cy="52322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solidFill>
                  <a:schemeClr val="accent3">
                    <a:lumMod val="75000"/>
                  </a:schemeClr>
                </a:solidFill>
              </a:rPr>
              <a:t>Management of patients with stroke: </a:t>
            </a:r>
            <a:r>
              <a:rPr lang="en-US" altLang="ko-KR" sz="1400" dirty="0" smtClean="0">
                <a:solidFill>
                  <a:schemeClr val="accent3">
                    <a:lumMod val="75000"/>
                  </a:schemeClr>
                </a:solidFill>
              </a:rPr>
              <a:t>Rehabilitation, prevention and management of complications, and discharge planning. </a:t>
            </a:r>
            <a:r>
              <a:rPr lang="en-US" altLang="ko-KR" sz="1400" b="1" i="1" dirty="0" smtClean="0">
                <a:solidFill>
                  <a:schemeClr val="accent3">
                    <a:lumMod val="75000"/>
                  </a:schemeClr>
                </a:solidFill>
              </a:rPr>
              <a:t>June 2010</a:t>
            </a:r>
            <a:endParaRPr lang="ko-KR" altLang="en-US" sz="1400" dirty="0">
              <a:solidFill>
                <a:schemeClr val="accent3">
                  <a:lumMod val="75000"/>
                </a:schemeClr>
              </a:solidFill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87624" y="394203"/>
            <a:ext cx="6912768" cy="14227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985" name="Picture 1"/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chemeClr val="accent4">
                <a:lumMod val="40000"/>
                <a:lumOff val="60000"/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5194906" y="2554015"/>
            <a:ext cx="3187186" cy="348992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198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81702" y="2538248"/>
            <a:ext cx="4342374" cy="352457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" name="TextBox 8"/>
          <p:cNvSpPr txBox="1"/>
          <p:nvPr/>
        </p:nvSpPr>
        <p:spPr>
          <a:xfrm>
            <a:off x="780393" y="6109139"/>
            <a:ext cx="1563248" cy="30777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chemeClr val="bg1">
                    <a:lumMod val="50000"/>
                  </a:schemeClr>
                </a:solidFill>
              </a:rPr>
              <a:t>호주 </a:t>
            </a:r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</a:rPr>
              <a:t>NHMRC 2016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19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3568" y="274638"/>
            <a:ext cx="7632848" cy="1143000"/>
          </a:xfrm>
        </p:spPr>
        <p:txBody>
          <a:bodyPr>
            <a:noAutofit/>
          </a:bodyPr>
          <a:lstStyle/>
          <a:p>
            <a:pPr marL="457200" indent="-457200">
              <a:lnSpc>
                <a:spcPct val="150000"/>
              </a:lnSpc>
            </a:pPr>
            <a:r>
              <a:rPr lang="en-US" altLang="ko-KR" sz="2000" dirty="0" smtClean="0">
                <a:latin typeface="+mn-ea"/>
              </a:rPr>
              <a:t>2. </a:t>
            </a:r>
            <a:r>
              <a:rPr lang="ko-KR" altLang="en-US" sz="2000" dirty="0" smtClean="0">
                <a:latin typeface="+mn-ea"/>
              </a:rPr>
              <a:t>진료지침에서 다루고자 하는 건강 관련 질문들이 구체적으로 서술되어 있다</a:t>
            </a:r>
            <a:r>
              <a:rPr lang="en-US" altLang="ko-KR" sz="2000" dirty="0" smtClean="0">
                <a:latin typeface="+mn-ea"/>
              </a:rPr>
              <a:t>. </a:t>
            </a:r>
            <a:r>
              <a:rPr lang="ko-KR" altLang="en-US" sz="2000" dirty="0" smtClean="0"/>
              <a:t/>
            </a:r>
            <a:br>
              <a:rPr lang="ko-KR" altLang="en-US" sz="2000" dirty="0" smtClean="0"/>
            </a:br>
            <a:r>
              <a:rPr lang="en-US" altLang="ko-KR" sz="1600" dirty="0" smtClean="0">
                <a:solidFill>
                  <a:schemeClr val="accent5"/>
                </a:solidFill>
                <a:latin typeface="Arial" pitchFamily="34" charset="0"/>
                <a:cs typeface="Arial" pitchFamily="34" charset="0"/>
              </a:rPr>
              <a:t>The health question(s) covered by the guideline is (are) specifically described.</a:t>
            </a:r>
            <a:endParaRPr lang="ko-KR" altLang="en-US" sz="1600" dirty="0"/>
          </a:p>
        </p:txBody>
      </p:sp>
      <p:graphicFrame>
        <p:nvGraphicFramePr>
          <p:cNvPr id="4" name="내용 개체 틀 3"/>
          <p:cNvGraphicFramePr>
            <a:graphicFrameLocks noGrp="1"/>
          </p:cNvGraphicFramePr>
          <p:nvPr>
            <p:ph idx="1"/>
          </p:nvPr>
        </p:nvGraphicFramePr>
        <p:xfrm>
          <a:off x="656272" y="1916831"/>
          <a:ext cx="7831455" cy="3168352"/>
        </p:xfrm>
        <a:graphic>
          <a:graphicData uri="http://schemas.openxmlformats.org/drawingml/2006/table">
            <a:tbl>
              <a:tblPr>
                <a:tableStyleId>{68D230F3-CF80-4859-8CE7-A43EE81993B5}</a:tableStyleId>
              </a:tblPr>
              <a:tblGrid>
                <a:gridCol w="459344"/>
                <a:gridCol w="7372111"/>
              </a:tblGrid>
              <a:tr h="792088">
                <a:tc>
                  <a:txBody>
                    <a:bodyPr/>
                    <a:lstStyle/>
                    <a:p>
                      <a:pPr marR="101600" algn="ctr">
                        <a:lnSpc>
                          <a:spcPct val="115000"/>
                        </a:lnSpc>
                        <a:spcBef>
                          <a:spcPts val="800"/>
                        </a:spcBef>
                        <a:spcAft>
                          <a:spcPts val="800"/>
                        </a:spcAft>
                      </a:pPr>
                      <a:r>
                        <a:rPr lang="en-US" sz="1800" kern="100" dirty="0"/>
                        <a:t>7</a:t>
                      </a:r>
                      <a:endParaRPr lang="ko-KR" sz="24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ko-KR" sz="1600" kern="100" dirty="0"/>
                        <a:t>진료지침에서 다루는 질문이</a:t>
                      </a:r>
                      <a:r>
                        <a:rPr lang="en-US" sz="1600" kern="100" dirty="0"/>
                        <a:t> PICO </a:t>
                      </a:r>
                      <a:r>
                        <a:rPr lang="ko-KR" sz="1600" kern="100" dirty="0"/>
                        <a:t>요소를 포함하고 있고</a:t>
                      </a:r>
                      <a:r>
                        <a:rPr lang="en-US" sz="1600" kern="100" dirty="0"/>
                        <a:t>, </a:t>
                      </a:r>
                      <a:r>
                        <a:rPr lang="ko-KR" sz="1600" kern="100" dirty="0"/>
                        <a:t>별도의 리스트로 되어 있어 찾기 쉽고 내용이 명확하게 서술된 경우</a:t>
                      </a:r>
                      <a:endParaRPr lang="ko-KR" sz="1200" kern="100" dirty="0">
                        <a:solidFill>
                          <a:srgbClr val="000000"/>
                        </a:solidFill>
                        <a:latin typeface="바탕"/>
                        <a:ea typeface="맑은 고딕"/>
                        <a:cs typeface="굴림"/>
                      </a:endParaRPr>
                    </a:p>
                  </a:txBody>
                  <a:tcPr marL="62865" marR="62865" marT="0" marB="0" anchor="ctr"/>
                </a:tc>
              </a:tr>
              <a:tr h="792088">
                <a:tc>
                  <a:txBody>
                    <a:bodyPr/>
                    <a:lstStyle/>
                    <a:p>
                      <a:pPr marR="101600" algn="ctr">
                        <a:lnSpc>
                          <a:spcPct val="115000"/>
                        </a:lnSpc>
                        <a:spcBef>
                          <a:spcPts val="800"/>
                        </a:spcBef>
                        <a:spcAft>
                          <a:spcPts val="800"/>
                        </a:spcAft>
                      </a:pPr>
                      <a:r>
                        <a:rPr lang="en-US" sz="1800" kern="100" dirty="0"/>
                        <a:t>5</a:t>
                      </a:r>
                      <a:endParaRPr lang="ko-KR" sz="24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ko-KR" sz="1600" kern="100" dirty="0"/>
                        <a:t>질문이 일목요연한 문장이지만</a:t>
                      </a:r>
                      <a:r>
                        <a:rPr lang="en-US" sz="1600" kern="100" dirty="0"/>
                        <a:t>, </a:t>
                      </a:r>
                      <a:r>
                        <a:rPr lang="ko-KR" sz="1600" kern="100" dirty="0"/>
                        <a:t>별도의 리스트로 되어 있지 않거나</a:t>
                      </a:r>
                      <a:r>
                        <a:rPr lang="en-US" sz="1600" kern="100" dirty="0"/>
                        <a:t>, PICO</a:t>
                      </a:r>
                      <a:r>
                        <a:rPr lang="ko-KR" sz="1600" kern="100" dirty="0"/>
                        <a:t>의 요소가 없거나 부족한 경우</a:t>
                      </a:r>
                      <a:endParaRPr lang="ko-KR" sz="1200" kern="100" dirty="0">
                        <a:solidFill>
                          <a:srgbClr val="000000"/>
                        </a:solidFill>
                        <a:latin typeface="바탕"/>
                        <a:ea typeface="맑은 고딕"/>
                        <a:cs typeface="굴림"/>
                      </a:endParaRPr>
                    </a:p>
                  </a:txBody>
                  <a:tcPr marL="62865" marR="62865" marT="0" marB="0" anchor="ctr"/>
                </a:tc>
              </a:tr>
              <a:tr h="792088">
                <a:tc>
                  <a:txBody>
                    <a:bodyPr/>
                    <a:lstStyle/>
                    <a:p>
                      <a:pPr marR="101600" algn="ctr">
                        <a:lnSpc>
                          <a:spcPct val="115000"/>
                        </a:lnSpc>
                        <a:spcBef>
                          <a:spcPts val="800"/>
                        </a:spcBef>
                        <a:spcAft>
                          <a:spcPts val="800"/>
                        </a:spcAft>
                      </a:pPr>
                      <a:r>
                        <a:rPr lang="en-US" sz="1800" kern="100" dirty="0"/>
                        <a:t>3 </a:t>
                      </a:r>
                      <a:endParaRPr lang="ko-KR" sz="24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ko-KR" sz="1600" kern="100" dirty="0"/>
                        <a:t>질문이 단어로만 이루어진 소제목과 같이 최소의 정보로 제시되어 있는 경우</a:t>
                      </a:r>
                      <a:endParaRPr lang="ko-KR" sz="1600" kern="100" dirty="0">
                        <a:solidFill>
                          <a:srgbClr val="000000"/>
                        </a:solidFill>
                        <a:latin typeface="바탕"/>
                        <a:ea typeface="맑은 고딕"/>
                        <a:cs typeface="굴림"/>
                      </a:endParaRPr>
                    </a:p>
                  </a:txBody>
                  <a:tcPr marL="62865" marR="62865" marT="0" marB="0" anchor="ctr"/>
                </a:tc>
              </a:tr>
              <a:tr h="792088">
                <a:tc>
                  <a:txBody>
                    <a:bodyPr/>
                    <a:lstStyle/>
                    <a:p>
                      <a:pPr marR="101600" algn="ctr">
                        <a:lnSpc>
                          <a:spcPct val="115000"/>
                        </a:lnSpc>
                        <a:spcBef>
                          <a:spcPts val="800"/>
                        </a:spcBef>
                        <a:spcAft>
                          <a:spcPts val="800"/>
                        </a:spcAft>
                      </a:pPr>
                      <a:r>
                        <a:rPr lang="en-US" sz="1800" kern="100" dirty="0"/>
                        <a:t>1</a:t>
                      </a:r>
                      <a:endParaRPr lang="ko-KR" sz="24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ko-KR" sz="1600" kern="100" dirty="0"/>
                        <a:t>진료지침에서 다루는 질문임을 유추할 수 없는 경우</a:t>
                      </a:r>
                      <a:endParaRPr lang="ko-KR" sz="1600" kern="100" dirty="0">
                        <a:solidFill>
                          <a:srgbClr val="0000FF"/>
                        </a:solidFill>
                        <a:latin typeface="맑은 고딕"/>
                        <a:ea typeface="맑은 고딕"/>
                        <a:cs typeface="굴림"/>
                      </a:endParaRPr>
                    </a:p>
                  </a:txBody>
                  <a:tcPr marL="62865" marR="62865" marT="0" marB="0" anchor="ctr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7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667736" y="1631732"/>
            <a:ext cx="2262400" cy="32240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0292" y="346842"/>
            <a:ext cx="6347760" cy="6006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6684580" y="4981904"/>
            <a:ext cx="1563248" cy="30777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chemeClr val="bg1">
                    <a:lumMod val="50000"/>
                  </a:schemeClr>
                </a:solidFill>
              </a:rPr>
              <a:t>호주 </a:t>
            </a:r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</a:rPr>
              <a:t>NHMRC 2016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1216" y="557808"/>
            <a:ext cx="7499176" cy="1143000"/>
          </a:xfrm>
        </p:spPr>
        <p:txBody>
          <a:bodyPr>
            <a:noAutofit/>
          </a:bodyPr>
          <a:lstStyle/>
          <a:p>
            <a:pPr marL="457200" indent="-457200">
              <a:lnSpc>
                <a:spcPct val="150000"/>
              </a:lnSpc>
            </a:pPr>
            <a:r>
              <a:rPr lang="en-US" altLang="ko-KR" sz="2000" dirty="0" smtClean="0">
                <a:latin typeface="+mn-ea"/>
              </a:rPr>
              <a:t>3. </a:t>
            </a:r>
            <a:r>
              <a:rPr lang="ko-KR" altLang="en-US" sz="2000" dirty="0" smtClean="0">
                <a:latin typeface="+mn-ea"/>
              </a:rPr>
              <a:t>진료지침을 적용할 인구집단</a:t>
            </a:r>
            <a:r>
              <a:rPr lang="en-US" altLang="ko-KR" sz="2000" dirty="0" smtClean="0">
                <a:latin typeface="+mn-ea"/>
              </a:rPr>
              <a:t>(</a:t>
            </a:r>
            <a:r>
              <a:rPr lang="ko-KR" altLang="en-US" sz="2000" dirty="0" smtClean="0">
                <a:latin typeface="+mn-ea"/>
              </a:rPr>
              <a:t>환자</a:t>
            </a:r>
            <a:r>
              <a:rPr lang="en-US" altLang="ko-KR" sz="2000" dirty="0" smtClean="0">
                <a:latin typeface="+mn-ea"/>
              </a:rPr>
              <a:t>, </a:t>
            </a:r>
            <a:r>
              <a:rPr lang="ko-KR" altLang="en-US" sz="2000" dirty="0" smtClean="0">
                <a:latin typeface="+mn-ea"/>
              </a:rPr>
              <a:t>일반인 등</a:t>
            </a:r>
            <a:r>
              <a:rPr lang="en-US" altLang="ko-KR" sz="2000" dirty="0" smtClean="0">
                <a:latin typeface="+mn-ea"/>
              </a:rPr>
              <a:t>)</a:t>
            </a:r>
            <a:r>
              <a:rPr lang="ko-KR" altLang="en-US" sz="2000" dirty="0" smtClean="0">
                <a:latin typeface="+mn-ea"/>
              </a:rPr>
              <a:t>이 구체적으로 서술되어 있다</a:t>
            </a:r>
            <a:r>
              <a:rPr lang="en-US" altLang="ko-KR" sz="2000" dirty="0" smtClean="0">
                <a:latin typeface="+mn-ea"/>
              </a:rPr>
              <a:t>.</a:t>
            </a:r>
            <a:br>
              <a:rPr lang="en-US" altLang="ko-KR" sz="2000" dirty="0" smtClean="0">
                <a:latin typeface="+mn-ea"/>
              </a:rPr>
            </a:br>
            <a:r>
              <a:rPr lang="en-US" altLang="ko-KR" sz="1600" dirty="0" smtClean="0">
                <a:solidFill>
                  <a:schemeClr val="accent5"/>
                </a:solidFill>
                <a:latin typeface="Arial" pitchFamily="34" charset="0"/>
                <a:cs typeface="Arial" pitchFamily="34" charset="0"/>
              </a:rPr>
              <a:t>The population (patients, public, etc.) to whom the guideline is meant to apply is specifically described.</a:t>
            </a:r>
            <a:endParaRPr lang="ko-KR" altLang="en-US" sz="1200" dirty="0"/>
          </a:p>
        </p:txBody>
      </p:sp>
      <p:graphicFrame>
        <p:nvGraphicFramePr>
          <p:cNvPr id="4" name="내용 개체 틀 3"/>
          <p:cNvGraphicFramePr>
            <a:graphicFrameLocks noGrp="1"/>
          </p:cNvGraphicFramePr>
          <p:nvPr>
            <p:ph idx="1"/>
          </p:nvPr>
        </p:nvGraphicFramePr>
        <p:xfrm>
          <a:off x="539552" y="2204864"/>
          <a:ext cx="8064896" cy="3456384"/>
        </p:xfrm>
        <a:graphic>
          <a:graphicData uri="http://schemas.openxmlformats.org/drawingml/2006/table">
            <a:tbl>
              <a:tblPr>
                <a:tableStyleId>{68D230F3-CF80-4859-8CE7-A43EE81993B5}</a:tableStyleId>
              </a:tblPr>
              <a:tblGrid>
                <a:gridCol w="398882"/>
                <a:gridCol w="7666014"/>
              </a:tblGrid>
              <a:tr h="1116124">
                <a:tc>
                  <a:txBody>
                    <a:bodyPr/>
                    <a:lstStyle/>
                    <a:p>
                      <a:pPr marR="101600" algn="ctr">
                        <a:lnSpc>
                          <a:spcPct val="115000"/>
                        </a:lnSpc>
                        <a:spcBef>
                          <a:spcPts val="800"/>
                        </a:spcBef>
                        <a:spcAft>
                          <a:spcPts val="800"/>
                        </a:spcAft>
                      </a:pPr>
                      <a:r>
                        <a:rPr lang="en-US" sz="1800" kern="100" dirty="0"/>
                        <a:t>7</a:t>
                      </a:r>
                      <a:endParaRPr lang="ko-KR" sz="24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ko-KR" sz="1600" kern="100" dirty="0"/>
                        <a:t>진료지침 적용대상을 특징짓는 기본요소</a:t>
                      </a:r>
                      <a:r>
                        <a:rPr lang="en-US" sz="1600" kern="100" dirty="0"/>
                        <a:t>(</a:t>
                      </a:r>
                      <a:r>
                        <a:rPr lang="ko-KR" sz="1600" kern="100" dirty="0"/>
                        <a:t>대상집단</a:t>
                      </a:r>
                      <a:r>
                        <a:rPr lang="en-US" sz="1600" kern="100" dirty="0"/>
                        <a:t>, </a:t>
                      </a:r>
                      <a:r>
                        <a:rPr lang="ko-KR" sz="1600" kern="100" dirty="0"/>
                        <a:t>성별</a:t>
                      </a:r>
                      <a:r>
                        <a:rPr lang="en-US" sz="1600" kern="100" dirty="0"/>
                        <a:t>, </a:t>
                      </a:r>
                      <a:r>
                        <a:rPr lang="ko-KR" sz="1600" kern="100" dirty="0"/>
                        <a:t>나이</a:t>
                      </a:r>
                      <a:r>
                        <a:rPr lang="en-US" sz="1600" kern="100" dirty="0"/>
                        <a:t>) </a:t>
                      </a:r>
                      <a:r>
                        <a:rPr lang="ko-KR" sz="1600" kern="100" dirty="0"/>
                        <a:t>및 지침의 주제에 합당한 관련 요소</a:t>
                      </a:r>
                      <a:r>
                        <a:rPr lang="en-US" sz="1600" kern="100" dirty="0"/>
                        <a:t>(</a:t>
                      </a:r>
                      <a:r>
                        <a:rPr lang="ko-KR" sz="1600" kern="100" dirty="0"/>
                        <a:t>임상적 상태</a:t>
                      </a:r>
                      <a:r>
                        <a:rPr lang="en-US" sz="1600" kern="100" dirty="0"/>
                        <a:t>, </a:t>
                      </a:r>
                      <a:r>
                        <a:rPr lang="ko-KR" sz="1600" kern="100" dirty="0"/>
                        <a:t>병의 중증도</a:t>
                      </a:r>
                      <a:r>
                        <a:rPr lang="en-US" sz="1600" kern="100" dirty="0"/>
                        <a:t>/</a:t>
                      </a:r>
                      <a:r>
                        <a:rPr lang="ko-KR" sz="1600" kern="100" dirty="0"/>
                        <a:t>진행단계</a:t>
                      </a:r>
                      <a:r>
                        <a:rPr lang="en-US" sz="1600" kern="100" dirty="0"/>
                        <a:t>, </a:t>
                      </a:r>
                      <a:r>
                        <a:rPr lang="ko-KR" sz="1600" kern="100" dirty="0"/>
                        <a:t>동반질환</a:t>
                      </a:r>
                      <a:r>
                        <a:rPr lang="en-US" sz="1600" kern="100" dirty="0"/>
                        <a:t>, </a:t>
                      </a:r>
                      <a:r>
                        <a:rPr lang="ko-KR" sz="1600" kern="100" dirty="0"/>
                        <a:t>제외되는 대상</a:t>
                      </a:r>
                      <a:r>
                        <a:rPr lang="en-US" sz="1600" kern="100" dirty="0"/>
                        <a:t>)</a:t>
                      </a:r>
                      <a:r>
                        <a:rPr lang="ko-KR" sz="1600" kern="100" dirty="0"/>
                        <a:t>들이 서술되어 있는 경우</a:t>
                      </a:r>
                      <a:endParaRPr lang="ko-KR" sz="1600" kern="100" dirty="0">
                        <a:solidFill>
                          <a:srgbClr val="0000FF"/>
                        </a:solidFill>
                        <a:latin typeface="맑은 고딕"/>
                        <a:ea typeface="맑은 고딕"/>
                        <a:cs typeface="굴림"/>
                      </a:endParaRPr>
                    </a:p>
                  </a:txBody>
                  <a:tcPr marL="62865" marR="62865" marT="0" marB="0" anchor="ctr"/>
                </a:tc>
              </a:tr>
              <a:tr h="1116124">
                <a:tc>
                  <a:txBody>
                    <a:bodyPr/>
                    <a:lstStyle/>
                    <a:p>
                      <a:pPr marR="101600" algn="ctr">
                        <a:lnSpc>
                          <a:spcPct val="115000"/>
                        </a:lnSpc>
                        <a:spcBef>
                          <a:spcPts val="800"/>
                        </a:spcBef>
                        <a:spcAft>
                          <a:spcPts val="800"/>
                        </a:spcAft>
                      </a:pPr>
                      <a:r>
                        <a:rPr lang="en-US" sz="1800" kern="100" dirty="0"/>
                        <a:t>5</a:t>
                      </a:r>
                      <a:endParaRPr lang="ko-KR" sz="24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ko-KR" sz="1600" kern="100" dirty="0"/>
                        <a:t>진료지침 적용대상을 특징짓는 요소들이 독립된 소단원으로 정리되어 있으나</a:t>
                      </a:r>
                      <a:r>
                        <a:rPr lang="en-US" sz="1600" kern="100" dirty="0"/>
                        <a:t>, </a:t>
                      </a:r>
                      <a:r>
                        <a:rPr lang="ko-KR" sz="1600" kern="100" dirty="0"/>
                        <a:t>필요한 모든 요소를 </a:t>
                      </a:r>
                      <a:r>
                        <a:rPr lang="ko-KR" sz="1600" kern="100" dirty="0" smtClean="0"/>
                        <a:t>포함</a:t>
                      </a:r>
                      <a:r>
                        <a:rPr lang="ko-KR" altLang="en-US" sz="1600" kern="100" dirty="0" smtClean="0"/>
                        <a:t>하</a:t>
                      </a:r>
                      <a:r>
                        <a:rPr lang="ko-KR" sz="1600" kern="100" dirty="0" smtClean="0"/>
                        <a:t>지 </a:t>
                      </a:r>
                      <a:r>
                        <a:rPr lang="ko-KR" sz="1600" kern="100" dirty="0"/>
                        <a:t>못한 경우</a:t>
                      </a:r>
                      <a:endParaRPr lang="ko-KR" sz="1600" kern="100" dirty="0">
                        <a:solidFill>
                          <a:srgbClr val="0000FF"/>
                        </a:solidFill>
                        <a:latin typeface="맑은 고딕"/>
                        <a:ea typeface="맑은 고딕"/>
                        <a:cs typeface="굴림"/>
                      </a:endParaRPr>
                    </a:p>
                  </a:txBody>
                  <a:tcPr marL="62865" marR="62865" marT="0" marB="0" anchor="ctr"/>
                </a:tc>
              </a:tr>
              <a:tr h="612068">
                <a:tc>
                  <a:txBody>
                    <a:bodyPr/>
                    <a:lstStyle/>
                    <a:p>
                      <a:pPr marR="101600" algn="ctr">
                        <a:lnSpc>
                          <a:spcPct val="115000"/>
                        </a:lnSpc>
                        <a:spcBef>
                          <a:spcPts val="800"/>
                        </a:spcBef>
                        <a:spcAft>
                          <a:spcPts val="800"/>
                        </a:spcAft>
                      </a:pPr>
                      <a:r>
                        <a:rPr lang="en-US" sz="1800" kern="100" dirty="0"/>
                        <a:t>3</a:t>
                      </a:r>
                      <a:endParaRPr lang="ko-KR" sz="24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ko-KR" sz="1600" kern="100" dirty="0"/>
                        <a:t>진료지침 적용대상을 특징짓는 요소들이 일부 산발적으로 서술되어 있는 경우 </a:t>
                      </a:r>
                      <a:endParaRPr lang="ko-KR" sz="1600" kern="100" dirty="0">
                        <a:solidFill>
                          <a:srgbClr val="0000FF"/>
                        </a:solidFill>
                        <a:latin typeface="맑은 고딕"/>
                        <a:ea typeface="맑은 고딕"/>
                        <a:cs typeface="굴림"/>
                      </a:endParaRPr>
                    </a:p>
                  </a:txBody>
                  <a:tcPr marL="62865" marR="62865" marT="0" marB="0" anchor="ctr"/>
                </a:tc>
              </a:tr>
              <a:tr h="612068">
                <a:tc>
                  <a:txBody>
                    <a:bodyPr/>
                    <a:lstStyle/>
                    <a:p>
                      <a:pPr marR="101600" algn="ctr">
                        <a:lnSpc>
                          <a:spcPct val="115000"/>
                        </a:lnSpc>
                        <a:spcBef>
                          <a:spcPts val="800"/>
                        </a:spcBef>
                        <a:spcAft>
                          <a:spcPts val="800"/>
                        </a:spcAft>
                      </a:pPr>
                      <a:r>
                        <a:rPr lang="en-US" sz="1800" kern="100" dirty="0"/>
                        <a:t>1</a:t>
                      </a:r>
                      <a:endParaRPr lang="ko-KR" sz="24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ko-KR" sz="1600" kern="100" dirty="0"/>
                        <a:t>진료지침 적용대상을 </a:t>
                      </a:r>
                      <a:r>
                        <a:rPr lang="ko-KR" sz="1600" kern="100" dirty="0" smtClean="0"/>
                        <a:t>질환 명으로만 </a:t>
                      </a:r>
                      <a:r>
                        <a:rPr lang="ko-KR" sz="1600" kern="100" dirty="0"/>
                        <a:t>표현한 경우</a:t>
                      </a:r>
                      <a:endParaRPr lang="ko-KR" sz="1600" kern="100" dirty="0">
                        <a:solidFill>
                          <a:srgbClr val="0000FF"/>
                        </a:solidFill>
                        <a:latin typeface="맑은 고딕"/>
                        <a:ea typeface="맑은 고딕"/>
                        <a:cs typeface="굴림"/>
                      </a:endParaRPr>
                    </a:p>
                  </a:txBody>
                  <a:tcPr marL="62865" marR="62865" marT="0" marB="0" anchor="ctr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9592" y="5930116"/>
            <a:ext cx="7704856" cy="52322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solidFill>
                  <a:schemeClr val="accent3">
                    <a:lumMod val="75000"/>
                  </a:schemeClr>
                </a:solidFill>
              </a:rPr>
              <a:t>Chronic obstructive pulmonary disease. </a:t>
            </a:r>
            <a:r>
              <a:rPr lang="en-US" altLang="ko-KR" sz="1400" dirty="0" smtClean="0">
                <a:solidFill>
                  <a:schemeClr val="accent3">
                    <a:lumMod val="75000"/>
                  </a:schemeClr>
                </a:solidFill>
              </a:rPr>
              <a:t>Management of chronic obstructive pulmonary disease in adults in primary and secondary care (partial update). </a:t>
            </a:r>
            <a:r>
              <a:rPr lang="en-US" altLang="ko-KR" sz="1400" b="1" i="1" dirty="0" smtClean="0">
                <a:solidFill>
                  <a:schemeClr val="accent3">
                    <a:lumMod val="75000"/>
                  </a:schemeClr>
                </a:solidFill>
              </a:rPr>
              <a:t>June 2010</a:t>
            </a:r>
            <a:endParaRPr lang="ko-KR" altLang="en-US" sz="1400" dirty="0">
              <a:solidFill>
                <a:schemeClr val="accent3">
                  <a:lumMod val="75000"/>
                </a:schemeClr>
              </a:solidFill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43608" y="476672"/>
            <a:ext cx="6963260" cy="53285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AGREE 2 instrument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484784"/>
            <a:ext cx="8229600" cy="4641379"/>
          </a:xfrm>
        </p:spPr>
        <p:txBody>
          <a:bodyPr>
            <a:normAutofit/>
          </a:bodyPr>
          <a:lstStyle/>
          <a:p>
            <a:r>
              <a:rPr lang="ko-KR" altLang="en-US" sz="2800" dirty="0" smtClean="0"/>
              <a:t>구성</a:t>
            </a:r>
            <a:r>
              <a:rPr lang="en-US" altLang="ko-KR" sz="2800" dirty="0" smtClean="0"/>
              <a:t>: 6 </a:t>
            </a:r>
            <a:r>
              <a:rPr lang="ko-KR" altLang="en-US" sz="2800" dirty="0" smtClean="0"/>
              <a:t>평가영역</a:t>
            </a:r>
            <a:r>
              <a:rPr lang="en-US" altLang="ko-KR" sz="2800" dirty="0" smtClean="0"/>
              <a:t> 23 </a:t>
            </a:r>
            <a:r>
              <a:rPr lang="ko-KR" altLang="en-US" sz="2800" dirty="0" smtClean="0"/>
              <a:t>문항</a:t>
            </a:r>
            <a:endParaRPr lang="en-US" altLang="ko-KR" sz="2800" dirty="0" smtClean="0"/>
          </a:p>
          <a:p>
            <a:pPr lvl="1"/>
            <a:endParaRPr lang="en-US" altLang="ko-KR" sz="2400" dirty="0" smtClean="0"/>
          </a:p>
          <a:p>
            <a:r>
              <a:rPr lang="ko-KR" altLang="en-US" sz="2800" dirty="0" smtClean="0"/>
              <a:t>영역 </a:t>
            </a:r>
            <a:r>
              <a:rPr lang="en-US" altLang="ko-KR" sz="2800" dirty="0" smtClean="0"/>
              <a:t>(domains)</a:t>
            </a:r>
          </a:p>
          <a:p>
            <a:pPr marL="914400" lvl="1" indent="-5143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 smtClean="0"/>
              <a:t>범위와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목적</a:t>
            </a:r>
            <a:endParaRPr lang="en-US" altLang="ko-KR" sz="2000" dirty="0" smtClean="0"/>
          </a:p>
          <a:p>
            <a:pPr marL="914400" lvl="1" indent="-5143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 smtClean="0"/>
              <a:t>이해당사자의 참여</a:t>
            </a:r>
            <a:endParaRPr lang="en-US" altLang="ko-KR" sz="2000" dirty="0" smtClean="0"/>
          </a:p>
          <a:p>
            <a:pPr marL="914400" lvl="1" indent="-5143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 smtClean="0"/>
              <a:t>개발의 엄격성</a:t>
            </a:r>
            <a:endParaRPr lang="en-US" altLang="ko-KR" sz="2000" dirty="0" smtClean="0"/>
          </a:p>
          <a:p>
            <a:pPr marL="914400" lvl="1" indent="-5143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 smtClean="0"/>
              <a:t>표현의 명확성</a:t>
            </a:r>
            <a:endParaRPr lang="en-US" altLang="ko-KR" sz="2000" dirty="0" smtClean="0"/>
          </a:p>
          <a:p>
            <a:pPr marL="914400" lvl="1" indent="-5143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 err="1" smtClean="0"/>
              <a:t>적용성</a:t>
            </a:r>
            <a:endParaRPr lang="en-US" altLang="ko-KR" sz="2000" dirty="0" smtClean="0"/>
          </a:p>
          <a:p>
            <a:pPr marL="914400" lvl="1" indent="-5143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 smtClean="0"/>
              <a:t>편집의 독립성</a:t>
            </a:r>
            <a:endParaRPr lang="ko-KR" alt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1520" y="116632"/>
            <a:ext cx="8820472" cy="1143000"/>
          </a:xfrm>
        </p:spPr>
        <p:txBody>
          <a:bodyPr>
            <a:normAutofit fontScale="90000"/>
          </a:bodyPr>
          <a:lstStyle/>
          <a:p>
            <a:pPr marL="457200" lvl="0" indent="-457200">
              <a:lnSpc>
                <a:spcPct val="150000"/>
              </a:lnSpc>
              <a:spcBef>
                <a:spcPct val="20000"/>
              </a:spcBef>
            </a:pPr>
            <a:r>
              <a:rPr lang="en-US" altLang="ko-KR" sz="2200" dirty="0" smtClean="0">
                <a:solidFill>
                  <a:prstClr val="black"/>
                </a:solidFill>
                <a:cs typeface="+mn-cs"/>
              </a:rPr>
              <a:t>4. </a:t>
            </a:r>
            <a:r>
              <a:rPr lang="ko-KR" altLang="en-US" sz="2200" dirty="0" smtClean="0">
                <a:solidFill>
                  <a:prstClr val="black"/>
                </a:solidFill>
                <a:cs typeface="+mn-cs"/>
              </a:rPr>
              <a:t>진료지침 </a:t>
            </a:r>
            <a:r>
              <a:rPr lang="ko-KR" altLang="en-US" sz="2200" dirty="0">
                <a:solidFill>
                  <a:prstClr val="black"/>
                </a:solidFill>
                <a:cs typeface="+mn-cs"/>
              </a:rPr>
              <a:t>개발 그룹은 모든 관련 전문가 집단을 포함하고 있다</a:t>
            </a:r>
            <a:r>
              <a:rPr lang="en-US" altLang="ko-KR" sz="2200" dirty="0">
                <a:solidFill>
                  <a:prstClr val="black"/>
                </a:solidFill>
                <a:cs typeface="+mn-cs"/>
              </a:rPr>
              <a:t>. </a:t>
            </a:r>
            <a:r>
              <a:rPr lang="ko-KR" altLang="en-US" sz="2000" dirty="0">
                <a:solidFill>
                  <a:prstClr val="black"/>
                </a:solidFill>
                <a:cs typeface="+mn-cs"/>
              </a:rPr>
              <a:t/>
            </a:r>
            <a:br>
              <a:rPr lang="ko-KR" altLang="en-US" sz="2000" dirty="0">
                <a:solidFill>
                  <a:prstClr val="black"/>
                </a:solidFill>
                <a:cs typeface="+mn-cs"/>
              </a:rPr>
            </a:br>
            <a:r>
              <a:rPr lang="en-US" altLang="ko-KR" sz="1800" dirty="0">
                <a:solidFill>
                  <a:srgbClr val="4BACC6"/>
                </a:solidFill>
                <a:latin typeface="Arial" pitchFamily="34" charset="0"/>
                <a:cs typeface="Arial" pitchFamily="34" charset="0"/>
              </a:rPr>
              <a:t>The guideline development group includes individuals from all relevant professional groups. </a:t>
            </a:r>
            <a:endParaRPr lang="ko-KR" altLang="en-US" dirty="0"/>
          </a:p>
        </p:txBody>
      </p:sp>
      <p:graphicFrame>
        <p:nvGraphicFramePr>
          <p:cNvPr id="4" name="내용 개체 틀 3"/>
          <p:cNvGraphicFramePr>
            <a:graphicFrameLocks noGrp="1"/>
          </p:cNvGraphicFramePr>
          <p:nvPr>
            <p:ph idx="1"/>
          </p:nvPr>
        </p:nvGraphicFramePr>
        <p:xfrm>
          <a:off x="611560" y="1556792"/>
          <a:ext cx="8064896" cy="4464497"/>
        </p:xfrm>
        <a:graphic>
          <a:graphicData uri="http://schemas.openxmlformats.org/drawingml/2006/table">
            <a:tbl>
              <a:tblPr>
                <a:tableStyleId>{68D230F3-CF80-4859-8CE7-A43EE81993B5}</a:tableStyleId>
              </a:tblPr>
              <a:tblGrid>
                <a:gridCol w="444927"/>
                <a:gridCol w="7619969"/>
              </a:tblGrid>
              <a:tr h="1496899">
                <a:tc>
                  <a:txBody>
                    <a:bodyPr/>
                    <a:lstStyle/>
                    <a:p>
                      <a:pPr marR="101600" algn="ctr">
                        <a:lnSpc>
                          <a:spcPct val="115000"/>
                        </a:lnSpc>
                        <a:spcBef>
                          <a:spcPts val="800"/>
                        </a:spcBef>
                        <a:spcAft>
                          <a:spcPts val="800"/>
                        </a:spcAft>
                      </a:pPr>
                      <a:r>
                        <a:rPr lang="en-US" sz="1800" kern="100" dirty="0"/>
                        <a:t>7</a:t>
                      </a:r>
                      <a:endParaRPr lang="ko-KR" sz="24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ko-KR" sz="1600" kern="100" dirty="0"/>
                        <a:t>구성원은 주제와 영역에 적합한 전문가들이 모두 포함되어 있으며</a:t>
                      </a:r>
                      <a:r>
                        <a:rPr lang="en-US" sz="1600" kern="100" dirty="0"/>
                        <a:t>, </a:t>
                      </a:r>
                      <a:r>
                        <a:rPr lang="ko-KR" sz="1600" kern="100" dirty="0"/>
                        <a:t>지침개발그룹의 개개인에 대하여 이름</a:t>
                      </a:r>
                      <a:r>
                        <a:rPr lang="en-US" sz="1600" kern="100" dirty="0"/>
                        <a:t>, </a:t>
                      </a:r>
                      <a:r>
                        <a:rPr lang="ko-KR" sz="1600" kern="100" dirty="0"/>
                        <a:t>전문 학문분야</a:t>
                      </a:r>
                      <a:r>
                        <a:rPr lang="en-US" sz="1600" kern="100" dirty="0"/>
                        <a:t>, </a:t>
                      </a:r>
                      <a:r>
                        <a:rPr lang="ko-KR" sz="1600" kern="100" dirty="0"/>
                        <a:t>소속기관</a:t>
                      </a:r>
                      <a:r>
                        <a:rPr lang="en-US" sz="1600" kern="100" dirty="0"/>
                        <a:t>, </a:t>
                      </a:r>
                      <a:r>
                        <a:rPr lang="ko-KR" sz="1600" kern="100" dirty="0"/>
                        <a:t>지역</a:t>
                      </a:r>
                      <a:r>
                        <a:rPr lang="en-US" sz="1600" kern="100" dirty="0"/>
                        <a:t>, </a:t>
                      </a:r>
                      <a:r>
                        <a:rPr lang="ko-KR" sz="1600" kern="100" dirty="0"/>
                        <a:t>지침개발그룹 내에서의 역할이 명시되어 있고</a:t>
                      </a:r>
                      <a:r>
                        <a:rPr lang="en-US" sz="1600" kern="100" dirty="0"/>
                        <a:t>, </a:t>
                      </a:r>
                      <a:r>
                        <a:rPr lang="ko-KR" sz="1600" kern="100" dirty="0"/>
                        <a:t>적어도 한 명의 지침개발 방법론 전문가</a:t>
                      </a:r>
                      <a:r>
                        <a:rPr lang="en-US" sz="1600" kern="100" dirty="0"/>
                        <a:t>(</a:t>
                      </a:r>
                      <a:r>
                        <a:rPr lang="ko-KR" sz="1600" kern="100" dirty="0"/>
                        <a:t>예</a:t>
                      </a:r>
                      <a:r>
                        <a:rPr lang="en-US" sz="1600" kern="100" dirty="0"/>
                        <a:t>, </a:t>
                      </a:r>
                      <a:r>
                        <a:rPr lang="ko-KR" sz="1600" kern="100" dirty="0"/>
                        <a:t>체계적 문헌고찰 전문가</a:t>
                      </a:r>
                      <a:r>
                        <a:rPr lang="en-US" sz="1600" kern="100" dirty="0"/>
                        <a:t>, </a:t>
                      </a:r>
                      <a:r>
                        <a:rPr lang="ko-KR" sz="1600" kern="100" dirty="0"/>
                        <a:t>역학자</a:t>
                      </a:r>
                      <a:r>
                        <a:rPr lang="en-US" sz="1600" kern="100" dirty="0"/>
                        <a:t>, </a:t>
                      </a:r>
                      <a:r>
                        <a:rPr lang="ko-KR" sz="1600" kern="100" dirty="0"/>
                        <a:t>통계학자</a:t>
                      </a:r>
                      <a:r>
                        <a:rPr lang="en-US" sz="1600" kern="100" dirty="0"/>
                        <a:t>, </a:t>
                      </a:r>
                      <a:r>
                        <a:rPr lang="ko-KR" sz="1600" kern="100" dirty="0"/>
                        <a:t>문헌정보학자</a:t>
                      </a:r>
                      <a:r>
                        <a:rPr lang="en-US" sz="1600" kern="100" dirty="0"/>
                        <a:t>)</a:t>
                      </a:r>
                      <a:r>
                        <a:rPr lang="ko-KR" sz="1600" kern="100" dirty="0"/>
                        <a:t>를 포함하고 있는 경우</a:t>
                      </a:r>
                      <a:endParaRPr lang="ko-KR" sz="1600" kern="100" dirty="0">
                        <a:solidFill>
                          <a:srgbClr val="0000FF"/>
                        </a:solidFill>
                        <a:latin typeface="맑은 고딕"/>
                        <a:ea typeface="맑은 고딕"/>
                        <a:cs typeface="굴림"/>
                      </a:endParaRPr>
                    </a:p>
                  </a:txBody>
                  <a:tcPr marL="62865" marR="62865" marT="0" marB="0" anchor="ctr"/>
                </a:tc>
              </a:tr>
              <a:tr h="1159763">
                <a:tc>
                  <a:txBody>
                    <a:bodyPr/>
                    <a:lstStyle/>
                    <a:p>
                      <a:pPr marR="101600" algn="ctr">
                        <a:lnSpc>
                          <a:spcPct val="115000"/>
                        </a:lnSpc>
                        <a:spcBef>
                          <a:spcPts val="800"/>
                        </a:spcBef>
                        <a:spcAft>
                          <a:spcPts val="800"/>
                        </a:spcAft>
                      </a:pPr>
                      <a:r>
                        <a:rPr lang="en-US" sz="1800" kern="100" dirty="0"/>
                        <a:t>5 </a:t>
                      </a:r>
                      <a:endParaRPr lang="ko-KR" sz="24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ko-KR" sz="1600" kern="100" dirty="0"/>
                        <a:t>지침개발방법론 전문가를 포함하고 있지 않으면서</a:t>
                      </a:r>
                      <a:r>
                        <a:rPr lang="en-US" sz="1600" kern="100" dirty="0"/>
                        <a:t>, </a:t>
                      </a:r>
                      <a:r>
                        <a:rPr lang="ko-KR" sz="1600" kern="100" dirty="0"/>
                        <a:t>구성원 개개인의 지침개발그룹 내에서의 역할이 명시되어 있고 주제와 영역에 적합한 전문가들을 포함하는 경우</a:t>
                      </a:r>
                      <a:endParaRPr lang="ko-KR" sz="1600" kern="100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굴림"/>
                      </a:endParaRPr>
                    </a:p>
                  </a:txBody>
                  <a:tcPr marL="62865" marR="62865" marT="0" marB="0" anchor="ctr"/>
                </a:tc>
              </a:tr>
              <a:tr h="1159763">
                <a:tc>
                  <a:txBody>
                    <a:bodyPr/>
                    <a:lstStyle/>
                    <a:p>
                      <a:pPr marR="101600" algn="ctr">
                        <a:lnSpc>
                          <a:spcPct val="115000"/>
                        </a:lnSpc>
                        <a:spcBef>
                          <a:spcPts val="800"/>
                        </a:spcBef>
                        <a:spcAft>
                          <a:spcPts val="800"/>
                        </a:spcAft>
                      </a:pPr>
                      <a:r>
                        <a:rPr lang="en-US" sz="1800" kern="100" dirty="0"/>
                        <a:t>3 </a:t>
                      </a:r>
                      <a:endParaRPr lang="ko-KR" sz="24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ko-KR" sz="1600" kern="100" dirty="0"/>
                        <a:t>지침개발방법론 전문가를 포함하고 있지 않으면서</a:t>
                      </a:r>
                      <a:r>
                        <a:rPr lang="en-US" sz="1600" kern="100" dirty="0"/>
                        <a:t>, </a:t>
                      </a:r>
                      <a:r>
                        <a:rPr lang="ko-KR" sz="1600" kern="100" dirty="0"/>
                        <a:t>구성원 개개인의 지침개발그룹 내에서의 역할이 명시되어 있거나 또는 주제와 영역에 적합한 전문가들이 포함되어야 하는 요건의 일부만을 충족하는 경우</a:t>
                      </a:r>
                      <a:endParaRPr lang="ko-KR" sz="1600" kern="100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굴림"/>
                      </a:endParaRPr>
                    </a:p>
                  </a:txBody>
                  <a:tcPr marL="62865" marR="62865" marT="0" marB="0" anchor="ctr"/>
                </a:tc>
              </a:tr>
              <a:tr h="648072">
                <a:tc>
                  <a:txBody>
                    <a:bodyPr/>
                    <a:lstStyle/>
                    <a:p>
                      <a:pPr marR="101600" algn="ctr">
                        <a:lnSpc>
                          <a:spcPct val="115000"/>
                        </a:lnSpc>
                        <a:spcBef>
                          <a:spcPts val="800"/>
                        </a:spcBef>
                        <a:spcAft>
                          <a:spcPts val="800"/>
                        </a:spcAft>
                      </a:pPr>
                      <a:r>
                        <a:rPr lang="en-US" sz="1800" kern="100" dirty="0"/>
                        <a:t>1</a:t>
                      </a:r>
                      <a:endParaRPr lang="ko-KR" sz="24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ko-KR" sz="1600" kern="100" dirty="0"/>
                        <a:t>지침개발그룹의 개개인에 대한 정보가 없는 경우</a:t>
                      </a:r>
                      <a:endParaRPr lang="ko-KR" sz="1600" kern="100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굴림"/>
                      </a:endParaRPr>
                    </a:p>
                  </a:txBody>
                  <a:tcPr marL="62865" marR="62865" marT="0" marB="0" anchor="ctr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Grp="1" noChangeAspect="1" noChangeArrowheads="1"/>
          </p:cNvPicPr>
          <p:nvPr>
            <p:ph idx="4294967295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9523" y="548680"/>
            <a:ext cx="4369812" cy="51894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360811" y="5830681"/>
            <a:ext cx="4392488" cy="52322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solidFill>
                  <a:schemeClr val="accent3">
                    <a:lumMod val="75000"/>
                  </a:schemeClr>
                </a:solidFill>
              </a:rPr>
              <a:t>Canadian Best Practice Recommendations for Stroke Care (updated 2008)</a:t>
            </a:r>
          </a:p>
        </p:txBody>
      </p:sp>
      <p:pic>
        <p:nvPicPr>
          <p:cNvPr id="35841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50536" y="559186"/>
            <a:ext cx="3838740" cy="549983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0" name="TextBox 9"/>
          <p:cNvSpPr txBox="1"/>
          <p:nvPr/>
        </p:nvSpPr>
        <p:spPr>
          <a:xfrm>
            <a:off x="7307318" y="141890"/>
            <a:ext cx="1563248" cy="30777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chemeClr val="bg1">
                    <a:lumMod val="50000"/>
                  </a:schemeClr>
                </a:solidFill>
              </a:rPr>
              <a:t>호주 </a:t>
            </a:r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</a:rPr>
              <a:t>NHMRC 2016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557808"/>
            <a:ext cx="8147248" cy="1143000"/>
          </a:xfrm>
        </p:spPr>
        <p:txBody>
          <a:bodyPr>
            <a:normAutofit fontScale="90000"/>
          </a:bodyPr>
          <a:lstStyle/>
          <a:p>
            <a:pPr marL="457200" lvl="0" indent="-457200">
              <a:lnSpc>
                <a:spcPct val="150000"/>
              </a:lnSpc>
              <a:spcBef>
                <a:spcPct val="20000"/>
              </a:spcBef>
            </a:pPr>
            <a:r>
              <a:rPr lang="en-US" altLang="ko-KR" sz="2200" dirty="0" smtClean="0">
                <a:solidFill>
                  <a:prstClr val="black"/>
                </a:solidFill>
                <a:cs typeface="+mn-cs"/>
              </a:rPr>
              <a:t>5. </a:t>
            </a:r>
            <a:r>
              <a:rPr lang="ko-KR" altLang="en-US" sz="2200" dirty="0" smtClean="0">
                <a:solidFill>
                  <a:prstClr val="black"/>
                </a:solidFill>
                <a:cs typeface="+mn-cs"/>
              </a:rPr>
              <a:t>진료지침을 </a:t>
            </a:r>
            <a:r>
              <a:rPr lang="ko-KR" altLang="en-US" sz="2200" dirty="0">
                <a:solidFill>
                  <a:prstClr val="black"/>
                </a:solidFill>
                <a:cs typeface="+mn-cs"/>
              </a:rPr>
              <a:t>적용할 인구집단</a:t>
            </a:r>
            <a:r>
              <a:rPr lang="en-US" altLang="ko-KR" sz="2200" dirty="0">
                <a:solidFill>
                  <a:prstClr val="black"/>
                </a:solidFill>
                <a:cs typeface="+mn-cs"/>
              </a:rPr>
              <a:t>(</a:t>
            </a:r>
            <a:r>
              <a:rPr lang="ko-KR" altLang="en-US" sz="2200" dirty="0">
                <a:solidFill>
                  <a:prstClr val="black"/>
                </a:solidFill>
                <a:cs typeface="+mn-cs"/>
              </a:rPr>
              <a:t>환자</a:t>
            </a:r>
            <a:r>
              <a:rPr lang="en-US" altLang="ko-KR" sz="2200" dirty="0">
                <a:solidFill>
                  <a:prstClr val="black"/>
                </a:solidFill>
                <a:cs typeface="+mn-cs"/>
              </a:rPr>
              <a:t>, </a:t>
            </a:r>
            <a:r>
              <a:rPr lang="ko-KR" altLang="en-US" sz="2200" dirty="0">
                <a:solidFill>
                  <a:prstClr val="black"/>
                </a:solidFill>
                <a:cs typeface="+mn-cs"/>
              </a:rPr>
              <a:t>일반인 등</a:t>
            </a:r>
            <a:r>
              <a:rPr lang="en-US" altLang="ko-KR" sz="2200" dirty="0">
                <a:solidFill>
                  <a:prstClr val="black"/>
                </a:solidFill>
                <a:cs typeface="+mn-cs"/>
              </a:rPr>
              <a:t>)</a:t>
            </a:r>
            <a:r>
              <a:rPr lang="ko-KR" altLang="en-US" sz="2200" dirty="0">
                <a:solidFill>
                  <a:prstClr val="black"/>
                </a:solidFill>
                <a:cs typeface="+mn-cs"/>
              </a:rPr>
              <a:t>의 관점과 선호도를 고려했고</a:t>
            </a:r>
            <a:r>
              <a:rPr lang="en-US" altLang="ko-KR" sz="2200" dirty="0">
                <a:solidFill>
                  <a:prstClr val="black"/>
                </a:solidFill>
                <a:cs typeface="+mn-cs"/>
              </a:rPr>
              <a:t>, </a:t>
            </a:r>
            <a:r>
              <a:rPr lang="ko-KR" altLang="en-US" sz="2200" dirty="0">
                <a:solidFill>
                  <a:prstClr val="black"/>
                </a:solidFill>
                <a:cs typeface="+mn-cs"/>
              </a:rPr>
              <a:t>그 내용을 포함하고 있다</a:t>
            </a:r>
            <a:r>
              <a:rPr lang="en-US" altLang="ko-KR" sz="2200" dirty="0">
                <a:solidFill>
                  <a:prstClr val="black"/>
                </a:solidFill>
                <a:cs typeface="+mn-cs"/>
              </a:rPr>
              <a:t>. </a:t>
            </a:r>
            <a:r>
              <a:rPr lang="ko-KR" altLang="en-US" sz="2000" dirty="0">
                <a:solidFill>
                  <a:prstClr val="black"/>
                </a:solidFill>
                <a:cs typeface="+mn-cs"/>
              </a:rPr>
              <a:t/>
            </a:r>
            <a:br>
              <a:rPr lang="ko-KR" altLang="en-US" sz="2000" dirty="0">
                <a:solidFill>
                  <a:prstClr val="black"/>
                </a:solidFill>
                <a:cs typeface="+mn-cs"/>
              </a:rPr>
            </a:br>
            <a:r>
              <a:rPr lang="en-US" altLang="ko-KR" sz="1800" dirty="0">
                <a:solidFill>
                  <a:srgbClr val="4BACC6"/>
                </a:solidFill>
                <a:latin typeface="Arial" pitchFamily="34" charset="0"/>
                <a:cs typeface="Arial" pitchFamily="34" charset="0"/>
              </a:rPr>
              <a:t>The views and preferences of the target population (patients, public, etc.) have been sought. </a:t>
            </a:r>
            <a:endParaRPr lang="ko-KR" altLang="en-US" dirty="0"/>
          </a:p>
        </p:txBody>
      </p:sp>
      <p:graphicFrame>
        <p:nvGraphicFramePr>
          <p:cNvPr id="4" name="내용 개체 틀 3"/>
          <p:cNvGraphicFramePr>
            <a:graphicFrameLocks noGrp="1"/>
          </p:cNvGraphicFramePr>
          <p:nvPr>
            <p:ph idx="1"/>
          </p:nvPr>
        </p:nvGraphicFramePr>
        <p:xfrm>
          <a:off x="656272" y="2276871"/>
          <a:ext cx="7831455" cy="3744417"/>
        </p:xfrm>
        <a:graphic>
          <a:graphicData uri="http://schemas.openxmlformats.org/drawingml/2006/table">
            <a:tbl>
              <a:tblPr>
                <a:tableStyleId>{68D230F3-CF80-4859-8CE7-A43EE81993B5}</a:tableStyleId>
              </a:tblPr>
              <a:tblGrid>
                <a:gridCol w="387336"/>
                <a:gridCol w="7444119"/>
              </a:tblGrid>
              <a:tr h="1062248">
                <a:tc>
                  <a:txBody>
                    <a:bodyPr/>
                    <a:lstStyle/>
                    <a:p>
                      <a:pPr marR="101600" algn="ctr">
                        <a:lnSpc>
                          <a:spcPct val="115000"/>
                        </a:lnSpc>
                        <a:spcBef>
                          <a:spcPts val="800"/>
                        </a:spcBef>
                        <a:spcAft>
                          <a:spcPts val="800"/>
                        </a:spcAft>
                      </a:pPr>
                      <a:r>
                        <a:rPr lang="en-US" sz="1800" kern="100" dirty="0"/>
                        <a:t>7</a:t>
                      </a:r>
                      <a:endParaRPr lang="ko-KR" sz="24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ko-KR" sz="1600" kern="100" dirty="0"/>
                        <a:t>지침적용 대상 집단의 관점</a:t>
                      </a:r>
                      <a:r>
                        <a:rPr lang="en-US" sz="1600" kern="100" dirty="0"/>
                        <a:t>(</a:t>
                      </a:r>
                      <a:r>
                        <a:rPr lang="ko-KR" sz="1600" kern="100" dirty="0"/>
                        <a:t>경험과 기대</a:t>
                      </a:r>
                      <a:r>
                        <a:rPr lang="en-US" sz="1600" kern="100" dirty="0"/>
                        <a:t>), </a:t>
                      </a:r>
                      <a:r>
                        <a:rPr lang="ko-KR" sz="1600" kern="100" dirty="0"/>
                        <a:t>선호도를 조사하여 이를 반영하였으며</a:t>
                      </a:r>
                      <a:r>
                        <a:rPr lang="en-US" sz="1600" kern="100" dirty="0"/>
                        <a:t>, </a:t>
                      </a:r>
                      <a:r>
                        <a:rPr lang="ko-KR" sz="1600" kern="100" dirty="0"/>
                        <a:t>조사방법이 체계적이고</a:t>
                      </a:r>
                      <a:r>
                        <a:rPr lang="en-US" sz="1600" kern="100" dirty="0"/>
                        <a:t>, </a:t>
                      </a:r>
                      <a:r>
                        <a:rPr lang="ko-KR" sz="1600" kern="100" dirty="0"/>
                        <a:t>경험과 기대가 어떻게 반영되었는지에 대한 내용이 명확히 서술된 경우</a:t>
                      </a:r>
                      <a:endParaRPr lang="ko-KR" sz="1600" kern="100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굴림"/>
                      </a:endParaRPr>
                    </a:p>
                  </a:txBody>
                  <a:tcPr marL="62865" marR="62865" marT="0" marB="0" anchor="ctr"/>
                </a:tc>
              </a:tr>
              <a:tr h="1062248">
                <a:tc>
                  <a:txBody>
                    <a:bodyPr/>
                    <a:lstStyle/>
                    <a:p>
                      <a:pPr marR="101600" algn="ctr">
                        <a:lnSpc>
                          <a:spcPct val="115000"/>
                        </a:lnSpc>
                        <a:spcBef>
                          <a:spcPts val="800"/>
                        </a:spcBef>
                        <a:spcAft>
                          <a:spcPts val="800"/>
                        </a:spcAft>
                      </a:pPr>
                      <a:r>
                        <a:rPr lang="en-US" sz="1800" kern="100" dirty="0"/>
                        <a:t>5</a:t>
                      </a:r>
                      <a:endParaRPr lang="ko-KR" sz="24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ko-KR" sz="1600" kern="100" dirty="0"/>
                        <a:t>지침적용 대상 집단의 관점</a:t>
                      </a:r>
                      <a:r>
                        <a:rPr lang="en-US" sz="1600" kern="100" dirty="0"/>
                        <a:t>(</a:t>
                      </a:r>
                      <a:r>
                        <a:rPr lang="ko-KR" sz="1600" kern="100" dirty="0"/>
                        <a:t>경험과 기대</a:t>
                      </a:r>
                      <a:r>
                        <a:rPr lang="en-US" sz="1600" kern="100" dirty="0"/>
                        <a:t>), </a:t>
                      </a:r>
                      <a:r>
                        <a:rPr lang="ko-KR" sz="1600" kern="100" dirty="0"/>
                        <a:t>선호도를 조사하여 이를 반영하였으나</a:t>
                      </a:r>
                      <a:r>
                        <a:rPr lang="en-US" sz="1600" kern="100" dirty="0"/>
                        <a:t>, </a:t>
                      </a:r>
                      <a:r>
                        <a:rPr lang="ko-KR" sz="1600" kern="100" dirty="0"/>
                        <a:t>조사방법이 체계적이지 않거나 명확히 서술되어 있지 않은 경우</a:t>
                      </a:r>
                      <a:endParaRPr lang="ko-KR" sz="1600" kern="100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굴림"/>
                      </a:endParaRPr>
                    </a:p>
                  </a:txBody>
                  <a:tcPr marL="62865" marR="62865" marT="0" marB="0" anchor="ctr"/>
                </a:tc>
              </a:tr>
              <a:tr h="1062248">
                <a:tc>
                  <a:txBody>
                    <a:bodyPr/>
                    <a:lstStyle/>
                    <a:p>
                      <a:pPr marR="101600" algn="ctr">
                        <a:lnSpc>
                          <a:spcPct val="115000"/>
                        </a:lnSpc>
                        <a:spcBef>
                          <a:spcPts val="800"/>
                        </a:spcBef>
                        <a:spcAft>
                          <a:spcPts val="800"/>
                        </a:spcAft>
                      </a:pPr>
                      <a:r>
                        <a:rPr lang="en-US" sz="1800" kern="100" dirty="0"/>
                        <a:t>3 </a:t>
                      </a:r>
                      <a:endParaRPr lang="ko-KR" sz="24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ko-KR" sz="1600" kern="100" dirty="0"/>
                        <a:t>지침적용 대상 집단의 관점</a:t>
                      </a:r>
                      <a:r>
                        <a:rPr lang="en-US" sz="1600" kern="100" dirty="0"/>
                        <a:t>(</a:t>
                      </a:r>
                      <a:r>
                        <a:rPr lang="ko-KR" sz="1600" kern="100" dirty="0"/>
                        <a:t>경험과 기대</a:t>
                      </a:r>
                      <a:r>
                        <a:rPr lang="en-US" sz="1600" kern="100" dirty="0"/>
                        <a:t>), </a:t>
                      </a:r>
                      <a:r>
                        <a:rPr lang="ko-KR" sz="1600" kern="100" dirty="0"/>
                        <a:t>선호도가 서술되어 있으나</a:t>
                      </a:r>
                      <a:r>
                        <a:rPr lang="en-US" sz="1600" kern="100" dirty="0"/>
                        <a:t>, </a:t>
                      </a:r>
                      <a:r>
                        <a:rPr lang="ko-KR" sz="1600" kern="100" dirty="0"/>
                        <a:t>조사방법이 서술되지 않은 경우</a:t>
                      </a:r>
                      <a:endParaRPr lang="ko-KR" sz="1600" kern="100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굴림"/>
                      </a:endParaRPr>
                    </a:p>
                  </a:txBody>
                  <a:tcPr marL="62865" marR="62865" marT="0" marB="0" anchor="ctr"/>
                </a:tc>
              </a:tr>
              <a:tr h="557673">
                <a:tc>
                  <a:txBody>
                    <a:bodyPr/>
                    <a:lstStyle/>
                    <a:p>
                      <a:pPr marR="101600" algn="ctr">
                        <a:lnSpc>
                          <a:spcPct val="115000"/>
                        </a:lnSpc>
                        <a:spcBef>
                          <a:spcPts val="800"/>
                        </a:spcBef>
                        <a:spcAft>
                          <a:spcPts val="800"/>
                        </a:spcAft>
                      </a:pPr>
                      <a:r>
                        <a:rPr lang="en-US" sz="1800" kern="100" dirty="0"/>
                        <a:t>1</a:t>
                      </a:r>
                      <a:endParaRPr lang="ko-KR" sz="24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ko-KR" sz="1600" kern="100" dirty="0"/>
                        <a:t>지침적용 대상 집단의 관점</a:t>
                      </a:r>
                      <a:r>
                        <a:rPr lang="en-US" sz="1600" kern="100" dirty="0"/>
                        <a:t>(</a:t>
                      </a:r>
                      <a:r>
                        <a:rPr lang="ko-KR" sz="1600" kern="100" dirty="0"/>
                        <a:t>경험과 기대</a:t>
                      </a:r>
                      <a:r>
                        <a:rPr lang="en-US" sz="1600" kern="100" dirty="0"/>
                        <a:t>), </a:t>
                      </a:r>
                      <a:r>
                        <a:rPr lang="ko-KR" sz="1600" kern="100" dirty="0"/>
                        <a:t>선호도가 서술되어 있지 않은 경우</a:t>
                      </a:r>
                      <a:endParaRPr lang="ko-KR" sz="1600" kern="100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굴림"/>
                      </a:endParaRPr>
                    </a:p>
                  </a:txBody>
                  <a:tcPr marL="62865" marR="62865" marT="0" marB="0" anchor="ctr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3" y="620688"/>
            <a:ext cx="3336443" cy="53285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3563888" y="620688"/>
            <a:ext cx="4032448" cy="64633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Chronic obstructive pulmonary disease. </a:t>
            </a:r>
            <a:r>
              <a:rPr lang="en-US" altLang="ko-KR" sz="1200" dirty="0" smtClean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Management of chronic obstructive pulmonary disease in adults in primary and secondary care (partial update). </a:t>
            </a:r>
            <a:r>
              <a:rPr lang="en-US" altLang="ko-KR" sz="1200" b="1" i="1" dirty="0" smtClean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June 2010</a:t>
            </a:r>
            <a:endParaRPr lang="ko-KR" altLang="en-US" sz="1200" dirty="0">
              <a:solidFill>
                <a:schemeClr val="accent3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06513" y="4057907"/>
            <a:ext cx="6657975" cy="1209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3491880" y="5301208"/>
            <a:ext cx="5256584" cy="52322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solidFill>
                  <a:schemeClr val="accent3">
                    <a:lumMod val="75000"/>
                  </a:schemeClr>
                </a:solidFill>
              </a:rPr>
              <a:t>SIGN126. Diagnosis and management of colorectal cancer</a:t>
            </a:r>
            <a:r>
              <a:rPr lang="en-US" altLang="ko-KR" sz="1400" dirty="0" smtClean="0">
                <a:solidFill>
                  <a:schemeClr val="accent3">
                    <a:lumMod val="75000"/>
                  </a:schemeClr>
                </a:solidFill>
              </a:rPr>
              <a:t>. </a:t>
            </a:r>
            <a:r>
              <a:rPr lang="en-US" altLang="ko-KR" sz="1400" b="1" i="1" dirty="0" smtClean="0">
                <a:solidFill>
                  <a:schemeClr val="accent3">
                    <a:lumMod val="75000"/>
                  </a:schemeClr>
                </a:solidFill>
              </a:rPr>
              <a:t>December 2011</a:t>
            </a:r>
            <a:endParaRPr lang="ko-KR" altLang="en-US" sz="1400" dirty="0">
              <a:solidFill>
                <a:schemeClr val="accent3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457200" lvl="0" indent="-457200">
              <a:lnSpc>
                <a:spcPct val="150000"/>
              </a:lnSpc>
              <a:spcBef>
                <a:spcPct val="20000"/>
              </a:spcBef>
            </a:pPr>
            <a:r>
              <a:rPr lang="en-US" altLang="ko-KR" sz="2000" dirty="0" smtClean="0">
                <a:solidFill>
                  <a:prstClr val="black"/>
                </a:solidFill>
                <a:cs typeface="+mn-cs"/>
              </a:rPr>
              <a:t>6. </a:t>
            </a:r>
            <a:r>
              <a:rPr lang="ko-KR" altLang="en-US" sz="2000" dirty="0" smtClean="0">
                <a:solidFill>
                  <a:prstClr val="black"/>
                </a:solidFill>
                <a:cs typeface="+mn-cs"/>
              </a:rPr>
              <a:t>진료지침을 </a:t>
            </a:r>
            <a:r>
              <a:rPr lang="ko-KR" altLang="en-US" sz="2000" dirty="0">
                <a:solidFill>
                  <a:prstClr val="black"/>
                </a:solidFill>
                <a:cs typeface="+mn-cs"/>
              </a:rPr>
              <a:t>주로 활용할 사용자 집단이 분명하게 규정되어 있다</a:t>
            </a:r>
            <a:r>
              <a:rPr lang="en-US" altLang="ko-KR" sz="2000" dirty="0">
                <a:solidFill>
                  <a:prstClr val="black"/>
                </a:solidFill>
                <a:cs typeface="+mn-cs"/>
              </a:rPr>
              <a:t>.</a:t>
            </a:r>
            <a:r>
              <a:rPr lang="ko-KR" altLang="en-US" sz="2000" dirty="0">
                <a:solidFill>
                  <a:prstClr val="black"/>
                </a:solidFill>
                <a:cs typeface="+mn-cs"/>
              </a:rPr>
              <a:t/>
            </a:r>
            <a:br>
              <a:rPr lang="ko-KR" altLang="en-US" sz="2000" dirty="0">
                <a:solidFill>
                  <a:prstClr val="black"/>
                </a:solidFill>
                <a:cs typeface="+mn-cs"/>
              </a:rPr>
            </a:br>
            <a:r>
              <a:rPr lang="en-US" altLang="ko-KR" sz="1600" dirty="0">
                <a:solidFill>
                  <a:srgbClr val="4BACC6"/>
                </a:solidFill>
                <a:latin typeface="Arial" pitchFamily="34" charset="0"/>
                <a:cs typeface="Arial" pitchFamily="34" charset="0"/>
              </a:rPr>
              <a:t>The target users of the guideline are clearly defined. </a:t>
            </a:r>
            <a:endParaRPr lang="ko-KR" altLang="en-US" dirty="0"/>
          </a:p>
        </p:txBody>
      </p:sp>
      <p:graphicFrame>
        <p:nvGraphicFramePr>
          <p:cNvPr id="4" name="내용 개체 틀 3"/>
          <p:cNvGraphicFramePr>
            <a:graphicFrameLocks noGrp="1"/>
          </p:cNvGraphicFramePr>
          <p:nvPr>
            <p:ph idx="1"/>
          </p:nvPr>
        </p:nvGraphicFramePr>
        <p:xfrm>
          <a:off x="700985" y="1844824"/>
          <a:ext cx="7831455" cy="3744416"/>
        </p:xfrm>
        <a:graphic>
          <a:graphicData uri="http://schemas.openxmlformats.org/drawingml/2006/table">
            <a:tbl>
              <a:tblPr>
                <a:tableStyleId>{68D230F3-CF80-4859-8CE7-A43EE81993B5}</a:tableStyleId>
              </a:tblPr>
              <a:tblGrid>
                <a:gridCol w="459344"/>
                <a:gridCol w="7372111"/>
              </a:tblGrid>
              <a:tr h="1173042">
                <a:tc>
                  <a:txBody>
                    <a:bodyPr/>
                    <a:lstStyle/>
                    <a:p>
                      <a:pPr marR="101600" algn="ctr">
                        <a:lnSpc>
                          <a:spcPct val="115000"/>
                        </a:lnSpc>
                        <a:spcBef>
                          <a:spcPts val="800"/>
                        </a:spcBef>
                        <a:spcAft>
                          <a:spcPts val="800"/>
                        </a:spcAft>
                      </a:pPr>
                      <a:r>
                        <a:rPr lang="en-US" sz="1800" kern="100" dirty="0"/>
                        <a:t>7</a:t>
                      </a:r>
                      <a:endParaRPr lang="ko-KR" sz="24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ko-KR" sz="1600" kern="100" dirty="0"/>
                        <a:t>진료지침을 실제 사용할 사람이 누구</a:t>
                      </a:r>
                      <a:r>
                        <a:rPr lang="en-US" sz="1600" kern="100" dirty="0"/>
                        <a:t>(</a:t>
                      </a:r>
                      <a:r>
                        <a:rPr lang="ko-KR" sz="1600" kern="100" dirty="0"/>
                        <a:t>예를 들면 </a:t>
                      </a:r>
                      <a:r>
                        <a:rPr lang="ko-KR" sz="1600" kern="100" dirty="0" err="1"/>
                        <a:t>류마티스</a:t>
                      </a:r>
                      <a:r>
                        <a:rPr lang="ko-KR" sz="1600" kern="100" dirty="0"/>
                        <a:t> 내과 전문의</a:t>
                      </a:r>
                      <a:r>
                        <a:rPr lang="en-US" sz="1600" kern="100" dirty="0"/>
                        <a:t>, </a:t>
                      </a:r>
                      <a:r>
                        <a:rPr lang="ko-KR" sz="1600" kern="100" dirty="0"/>
                        <a:t>가정의</a:t>
                      </a:r>
                      <a:r>
                        <a:rPr lang="en-US" sz="1600" kern="100" dirty="0"/>
                        <a:t>, </a:t>
                      </a:r>
                      <a:r>
                        <a:rPr lang="ko-KR" sz="1600" kern="100" dirty="0"/>
                        <a:t>요통환자 등</a:t>
                      </a:r>
                      <a:r>
                        <a:rPr lang="en-US" sz="1600" kern="100" dirty="0"/>
                        <a:t>)</a:t>
                      </a:r>
                      <a:r>
                        <a:rPr lang="ko-KR" sz="1600" kern="100" dirty="0"/>
                        <a:t>인지 사용자가 어떤 분야에서 어떻게 사용할 수 있는가에 대한 정보가 명시된 경우</a:t>
                      </a:r>
                      <a:endParaRPr lang="ko-KR" sz="1600" kern="100" dirty="0">
                        <a:solidFill>
                          <a:srgbClr val="0000FF"/>
                        </a:solidFill>
                        <a:latin typeface="맑은 고딕"/>
                        <a:ea typeface="맑은 고딕"/>
                        <a:cs typeface="굴림"/>
                      </a:endParaRPr>
                    </a:p>
                  </a:txBody>
                  <a:tcPr marL="62865" marR="62865" marT="0" marB="0" anchor="ctr"/>
                </a:tc>
              </a:tr>
              <a:tr h="1011054">
                <a:tc>
                  <a:txBody>
                    <a:bodyPr/>
                    <a:lstStyle/>
                    <a:p>
                      <a:pPr marR="101600" algn="ctr">
                        <a:lnSpc>
                          <a:spcPct val="115000"/>
                        </a:lnSpc>
                        <a:spcBef>
                          <a:spcPts val="800"/>
                        </a:spcBef>
                        <a:spcAft>
                          <a:spcPts val="800"/>
                        </a:spcAft>
                      </a:pPr>
                      <a:r>
                        <a:rPr lang="en-US" sz="1800" kern="100" dirty="0"/>
                        <a:t>5</a:t>
                      </a:r>
                      <a:endParaRPr lang="ko-KR" sz="24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ko-KR" sz="1600" kern="100" dirty="0"/>
                        <a:t>진료지침의 실제 사용자의 범위는 명시되어 있으나 사용자가 어떤 분야에서 어떻게 사용할 수 있는가에 대한 정보가 없는 경우</a:t>
                      </a:r>
                      <a:endParaRPr lang="ko-KR" sz="1600" kern="100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굴림"/>
                      </a:endParaRPr>
                    </a:p>
                  </a:txBody>
                  <a:tcPr marL="62865" marR="62865" marT="0" marB="0" anchor="ctr"/>
                </a:tc>
              </a:tr>
              <a:tr h="944016">
                <a:tc>
                  <a:txBody>
                    <a:bodyPr/>
                    <a:lstStyle/>
                    <a:p>
                      <a:pPr marR="101600" algn="ctr">
                        <a:lnSpc>
                          <a:spcPct val="115000"/>
                        </a:lnSpc>
                        <a:spcBef>
                          <a:spcPts val="800"/>
                        </a:spcBef>
                        <a:spcAft>
                          <a:spcPts val="800"/>
                        </a:spcAft>
                      </a:pPr>
                      <a:r>
                        <a:rPr lang="en-US" sz="1800" kern="100" dirty="0"/>
                        <a:t>3</a:t>
                      </a:r>
                      <a:endParaRPr lang="ko-KR" sz="24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ko-KR" sz="1600" kern="100" dirty="0"/>
                        <a:t>진료지침의 실제 사용자의 범위와 분야에 대에 대해 서술되어 있지 않으나 유추 가능한 경우</a:t>
                      </a:r>
                      <a:endParaRPr lang="ko-KR" sz="1600" kern="100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굴림"/>
                      </a:endParaRPr>
                    </a:p>
                  </a:txBody>
                  <a:tcPr marL="62865" marR="62865" marT="0" marB="0" anchor="ctr"/>
                </a:tc>
              </a:tr>
              <a:tr h="616304">
                <a:tc>
                  <a:txBody>
                    <a:bodyPr/>
                    <a:lstStyle/>
                    <a:p>
                      <a:pPr marR="101600" algn="ctr">
                        <a:lnSpc>
                          <a:spcPct val="115000"/>
                        </a:lnSpc>
                        <a:spcBef>
                          <a:spcPts val="800"/>
                        </a:spcBef>
                        <a:spcAft>
                          <a:spcPts val="800"/>
                        </a:spcAft>
                      </a:pPr>
                      <a:r>
                        <a:rPr lang="en-US" sz="1800" kern="100" dirty="0"/>
                        <a:t>1</a:t>
                      </a:r>
                      <a:endParaRPr lang="ko-KR" sz="24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Aft>
                          <a:spcPts val="0"/>
                        </a:spcAft>
                      </a:pPr>
                      <a:r>
                        <a:rPr lang="ko-KR" sz="1600" kern="100" dirty="0"/>
                        <a:t>진료지침의 실제 사용자에 대한 서술이 없는 경우</a:t>
                      </a:r>
                      <a:endParaRPr lang="ko-KR" sz="1600" kern="100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굴림"/>
                      </a:endParaRPr>
                    </a:p>
                  </a:txBody>
                  <a:tcPr marL="62865" marR="62865" marT="0" marB="0" anchor="ctr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93176" y="3526210"/>
            <a:ext cx="7523240" cy="1683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971600" y="5282044"/>
            <a:ext cx="7128792" cy="52322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solidFill>
                  <a:schemeClr val="accent3">
                    <a:lumMod val="75000"/>
                  </a:schemeClr>
                </a:solidFill>
              </a:rPr>
              <a:t>Management of patients with stroke: </a:t>
            </a:r>
            <a:r>
              <a:rPr lang="en-US" altLang="ko-KR" sz="1400" dirty="0" smtClean="0">
                <a:solidFill>
                  <a:schemeClr val="accent3">
                    <a:lumMod val="75000"/>
                  </a:schemeClr>
                </a:solidFill>
              </a:rPr>
              <a:t>Rehabilitation, prevention and management of complications, and discharge planning. </a:t>
            </a:r>
            <a:r>
              <a:rPr lang="en-US" altLang="ko-KR" sz="1400" b="1" i="1" dirty="0" smtClean="0">
                <a:solidFill>
                  <a:schemeClr val="accent3">
                    <a:lumMod val="75000"/>
                  </a:schemeClr>
                </a:solidFill>
              </a:rPr>
              <a:t>June 2010</a:t>
            </a:r>
            <a:endParaRPr lang="ko-KR" altLang="en-US" sz="1400" dirty="0">
              <a:solidFill>
                <a:schemeClr val="accent3">
                  <a:lumMod val="75000"/>
                </a:schemeClr>
              </a:solidFill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5576" y="888975"/>
            <a:ext cx="7546244" cy="1584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971600" y="2545159"/>
            <a:ext cx="7128792" cy="30777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solidFill>
                  <a:schemeClr val="accent3">
                    <a:lumMod val="75000"/>
                  </a:schemeClr>
                </a:solidFill>
              </a:rPr>
              <a:t>SIGN126. Diagnosis and management of colorectal cancer</a:t>
            </a:r>
            <a:r>
              <a:rPr lang="en-US" altLang="ko-KR" sz="1400" dirty="0" smtClean="0">
                <a:solidFill>
                  <a:schemeClr val="accent3">
                    <a:lumMod val="75000"/>
                  </a:schemeClr>
                </a:solidFill>
              </a:rPr>
              <a:t>. </a:t>
            </a:r>
            <a:r>
              <a:rPr lang="en-US" altLang="ko-KR" sz="1400" b="1" i="1" dirty="0" smtClean="0">
                <a:solidFill>
                  <a:schemeClr val="accent3">
                    <a:lumMod val="75000"/>
                  </a:schemeClr>
                </a:solidFill>
              </a:rPr>
              <a:t>December 2011</a:t>
            </a:r>
            <a:endParaRPr lang="ko-KR" altLang="en-US" sz="1400" dirty="0">
              <a:solidFill>
                <a:schemeClr val="accent3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342900" lvl="0" indent="-342900">
              <a:lnSpc>
                <a:spcPct val="150000"/>
              </a:lnSpc>
              <a:spcBef>
                <a:spcPts val="600"/>
              </a:spcBef>
            </a:pPr>
            <a:r>
              <a:rPr lang="en-US" altLang="ko-KR" sz="2000" dirty="0">
                <a:solidFill>
                  <a:prstClr val="black"/>
                </a:solidFill>
                <a:cs typeface="+mn-cs"/>
              </a:rPr>
              <a:t>7. </a:t>
            </a:r>
            <a:r>
              <a:rPr lang="ko-KR" altLang="en-US" sz="2000" dirty="0">
                <a:solidFill>
                  <a:prstClr val="black"/>
                </a:solidFill>
                <a:cs typeface="+mn-cs"/>
              </a:rPr>
              <a:t>근거의 검색에 체계적인 방법이 사용되었다</a:t>
            </a:r>
            <a:r>
              <a:rPr lang="en-US" altLang="ko-KR" sz="2000" dirty="0">
                <a:solidFill>
                  <a:prstClr val="black"/>
                </a:solidFill>
                <a:cs typeface="+mn-cs"/>
              </a:rPr>
              <a:t>. </a:t>
            </a:r>
            <a:r>
              <a:rPr lang="ko-KR" altLang="en-US" sz="2000" dirty="0">
                <a:solidFill>
                  <a:prstClr val="black"/>
                </a:solidFill>
                <a:cs typeface="+mn-cs"/>
              </a:rPr>
              <a:t/>
            </a:r>
            <a:br>
              <a:rPr lang="ko-KR" altLang="en-US" sz="2000" dirty="0">
                <a:solidFill>
                  <a:prstClr val="black"/>
                </a:solidFill>
                <a:cs typeface="+mn-cs"/>
              </a:rPr>
            </a:br>
            <a:r>
              <a:rPr lang="en-US" altLang="ko-KR" sz="1600" dirty="0">
                <a:solidFill>
                  <a:srgbClr val="4BACC6"/>
                </a:solidFill>
                <a:latin typeface="Arial" pitchFamily="34" charset="0"/>
                <a:cs typeface="Arial" pitchFamily="34" charset="0"/>
              </a:rPr>
              <a:t>Systematic methods were used to search for evidence.</a:t>
            </a:r>
            <a:endParaRPr lang="ko-KR" altLang="en-US" dirty="0"/>
          </a:p>
        </p:txBody>
      </p:sp>
      <p:graphicFrame>
        <p:nvGraphicFramePr>
          <p:cNvPr id="4" name="내용 개체 틀 3"/>
          <p:cNvGraphicFramePr>
            <a:graphicFrameLocks noGrp="1"/>
          </p:cNvGraphicFramePr>
          <p:nvPr>
            <p:ph idx="1"/>
          </p:nvPr>
        </p:nvGraphicFramePr>
        <p:xfrm>
          <a:off x="656272" y="1916831"/>
          <a:ext cx="7831455" cy="3403552"/>
        </p:xfrm>
        <a:graphic>
          <a:graphicData uri="http://schemas.openxmlformats.org/drawingml/2006/table">
            <a:tbl>
              <a:tblPr>
                <a:tableStyleId>{68D230F3-CF80-4859-8CE7-A43EE81993B5}</a:tableStyleId>
              </a:tblPr>
              <a:tblGrid>
                <a:gridCol w="459344"/>
                <a:gridCol w="7372111"/>
              </a:tblGrid>
              <a:tr h="850888">
                <a:tc>
                  <a:txBody>
                    <a:bodyPr/>
                    <a:lstStyle/>
                    <a:p>
                      <a:pPr marR="101600" algn="ctr">
                        <a:lnSpc>
                          <a:spcPct val="115000"/>
                        </a:lnSpc>
                        <a:spcBef>
                          <a:spcPts val="800"/>
                        </a:spcBef>
                        <a:spcAft>
                          <a:spcPts val="800"/>
                        </a:spcAft>
                      </a:pPr>
                      <a:r>
                        <a:rPr lang="en-US" sz="1800" kern="100" dirty="0"/>
                        <a:t>7</a:t>
                      </a:r>
                      <a:endParaRPr lang="ko-KR" sz="24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ko-KR" sz="1600" kern="100"/>
                        <a:t>검색의 요소</a:t>
                      </a:r>
                      <a:r>
                        <a:rPr lang="en-US" sz="1600" kern="100" dirty="0"/>
                        <a:t>(</a:t>
                      </a:r>
                      <a:r>
                        <a:rPr lang="ko-KR" sz="1600" kern="100" dirty="0"/>
                        <a:t>검색 데이터베이스</a:t>
                      </a:r>
                      <a:r>
                        <a:rPr lang="en-US" sz="1600" kern="100" dirty="0"/>
                        <a:t>, </a:t>
                      </a:r>
                      <a:r>
                        <a:rPr lang="ko-KR" sz="1600" kern="100" dirty="0"/>
                        <a:t>검색기간</a:t>
                      </a:r>
                      <a:r>
                        <a:rPr lang="en-US" sz="1600" kern="100" dirty="0"/>
                        <a:t>, </a:t>
                      </a:r>
                      <a:r>
                        <a:rPr lang="ko-KR" sz="1600" kern="100" dirty="0" err="1"/>
                        <a:t>검색어</a:t>
                      </a:r>
                      <a:r>
                        <a:rPr lang="en-US" sz="1600" kern="100" dirty="0"/>
                        <a:t>, </a:t>
                      </a:r>
                      <a:r>
                        <a:rPr lang="ko-KR" sz="1600" kern="100" dirty="0"/>
                        <a:t>검색전략</a:t>
                      </a:r>
                      <a:r>
                        <a:rPr lang="en-US" sz="1600" kern="100" dirty="0"/>
                        <a:t>) </a:t>
                      </a:r>
                      <a:r>
                        <a:rPr lang="ko-KR" sz="1600" kern="100" dirty="0"/>
                        <a:t>들이 모두 서술되어 있고</a:t>
                      </a:r>
                      <a:r>
                        <a:rPr lang="en-US" sz="1600" kern="100" dirty="0"/>
                        <a:t>, </a:t>
                      </a:r>
                      <a:r>
                        <a:rPr lang="ko-KR" sz="1600" kern="100" dirty="0"/>
                        <a:t>내용은 목적범위에 적합하며</a:t>
                      </a:r>
                      <a:r>
                        <a:rPr lang="en-US" sz="1600" kern="100" dirty="0"/>
                        <a:t>, </a:t>
                      </a:r>
                      <a:r>
                        <a:rPr lang="ko-KR" sz="1600" kern="100" dirty="0" err="1"/>
                        <a:t>재검색이</a:t>
                      </a:r>
                      <a:r>
                        <a:rPr lang="ko-KR" sz="1600" kern="100" dirty="0"/>
                        <a:t> 가능할 정도로 상세한 경우</a:t>
                      </a:r>
                      <a:endParaRPr lang="ko-KR" sz="1600" kern="100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굴림"/>
                      </a:endParaRPr>
                    </a:p>
                  </a:txBody>
                  <a:tcPr marL="62865" marR="62865" marT="0" marB="0" anchor="ctr"/>
                </a:tc>
              </a:tr>
              <a:tr h="850888">
                <a:tc>
                  <a:txBody>
                    <a:bodyPr/>
                    <a:lstStyle/>
                    <a:p>
                      <a:pPr marR="101600" algn="ctr">
                        <a:lnSpc>
                          <a:spcPct val="115000"/>
                        </a:lnSpc>
                        <a:spcBef>
                          <a:spcPts val="800"/>
                        </a:spcBef>
                        <a:spcAft>
                          <a:spcPts val="800"/>
                        </a:spcAft>
                      </a:pPr>
                      <a:r>
                        <a:rPr lang="en-US" sz="1800" kern="100" dirty="0"/>
                        <a:t>5</a:t>
                      </a:r>
                      <a:endParaRPr lang="ko-KR" sz="24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ko-KR" sz="1600" kern="100"/>
                        <a:t>검색의 요소들이 서술되어 있으나</a:t>
                      </a:r>
                      <a:r>
                        <a:rPr lang="en-US" sz="1600" kern="100"/>
                        <a:t>, </a:t>
                      </a:r>
                      <a:r>
                        <a:rPr lang="ko-KR" sz="1600" kern="100"/>
                        <a:t>목적범위에 적합하지 않고</a:t>
                      </a:r>
                      <a:r>
                        <a:rPr lang="en-US" sz="1600" kern="100"/>
                        <a:t>. </a:t>
                      </a:r>
                      <a:r>
                        <a:rPr lang="ko-KR" sz="1600" kern="100"/>
                        <a:t>재검색이 가능할 정도로 상세하지 않은 경우</a:t>
                      </a:r>
                      <a:endParaRPr lang="ko-KR" sz="1600" kern="10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굴림"/>
                      </a:endParaRPr>
                    </a:p>
                  </a:txBody>
                  <a:tcPr marL="62865" marR="62865" marT="0" marB="0" anchor="ctr"/>
                </a:tc>
              </a:tr>
              <a:tr h="850888">
                <a:tc>
                  <a:txBody>
                    <a:bodyPr/>
                    <a:lstStyle/>
                    <a:p>
                      <a:pPr marR="101600" algn="ctr">
                        <a:lnSpc>
                          <a:spcPct val="115000"/>
                        </a:lnSpc>
                        <a:spcBef>
                          <a:spcPts val="800"/>
                        </a:spcBef>
                        <a:spcAft>
                          <a:spcPts val="800"/>
                        </a:spcAft>
                      </a:pPr>
                      <a:r>
                        <a:rPr lang="en-US" sz="1800" kern="100" dirty="0"/>
                        <a:t>3</a:t>
                      </a:r>
                      <a:endParaRPr lang="ko-KR" sz="24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Aft>
                          <a:spcPts val="0"/>
                        </a:spcAft>
                      </a:pPr>
                      <a:r>
                        <a:rPr lang="ko-KR" sz="1600" kern="100" dirty="0"/>
                        <a:t>검색의 요소들 중 일부만 서술되어 있는 경우</a:t>
                      </a:r>
                      <a:endParaRPr lang="ko-KR" sz="1600" kern="100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굴림"/>
                      </a:endParaRPr>
                    </a:p>
                  </a:txBody>
                  <a:tcPr marL="62865" marR="62865" marT="0" marB="0" anchor="ctr"/>
                </a:tc>
              </a:tr>
              <a:tr h="850888">
                <a:tc>
                  <a:txBody>
                    <a:bodyPr/>
                    <a:lstStyle/>
                    <a:p>
                      <a:pPr marR="101600" algn="ctr">
                        <a:lnSpc>
                          <a:spcPct val="115000"/>
                        </a:lnSpc>
                        <a:spcBef>
                          <a:spcPts val="800"/>
                        </a:spcBef>
                        <a:spcAft>
                          <a:spcPts val="800"/>
                        </a:spcAft>
                      </a:pPr>
                      <a:r>
                        <a:rPr lang="en-US" sz="1800" kern="100" dirty="0"/>
                        <a:t>1</a:t>
                      </a:r>
                      <a:endParaRPr lang="ko-KR" sz="24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Aft>
                          <a:spcPts val="0"/>
                        </a:spcAft>
                      </a:pPr>
                      <a:r>
                        <a:rPr lang="ko-KR" sz="1600" kern="100" dirty="0"/>
                        <a:t>검색의 요소들이 서술되어 있지 않은 경우</a:t>
                      </a:r>
                      <a:endParaRPr lang="ko-KR" sz="1600" kern="100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굴림"/>
                      </a:endParaRPr>
                    </a:p>
                  </a:txBody>
                  <a:tcPr marL="62865" marR="62865" marT="0" marB="0" anchor="ctr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899592" y="3337247"/>
            <a:ext cx="6912768" cy="30777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solidFill>
                  <a:schemeClr val="accent3">
                    <a:lumMod val="75000"/>
                  </a:schemeClr>
                </a:solidFill>
              </a:rPr>
              <a:t>SIGN126. Diagnosis and management of colorectal cancer</a:t>
            </a:r>
            <a:r>
              <a:rPr lang="en-US" altLang="ko-KR" sz="1400" dirty="0" smtClean="0">
                <a:solidFill>
                  <a:schemeClr val="accent3">
                    <a:lumMod val="75000"/>
                  </a:schemeClr>
                </a:solidFill>
              </a:rPr>
              <a:t>. </a:t>
            </a:r>
            <a:r>
              <a:rPr lang="en-US" altLang="ko-KR" sz="1400" b="1" i="1" dirty="0" smtClean="0">
                <a:solidFill>
                  <a:schemeClr val="accent3">
                    <a:lumMod val="75000"/>
                  </a:schemeClr>
                </a:solidFill>
              </a:rPr>
              <a:t>December 2011</a:t>
            </a:r>
            <a:endParaRPr lang="ko-KR" altLang="en-US" sz="1400" dirty="0">
              <a:solidFill>
                <a:schemeClr val="accent3">
                  <a:lumMod val="75000"/>
                </a:schemeClr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88024" y="4005064"/>
            <a:ext cx="3655791" cy="1584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4644008" y="5714092"/>
            <a:ext cx="3960440" cy="52322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chemeClr val="accent3">
                    <a:lumMod val="75000"/>
                  </a:schemeClr>
                </a:solidFill>
              </a:rPr>
              <a:t>뇌졸중 재활치료를 위한 한국형 표준 진료 지침</a:t>
            </a:r>
            <a:r>
              <a:rPr lang="en-US" altLang="ko-KR" sz="1400" b="1" dirty="0" smtClean="0">
                <a:solidFill>
                  <a:schemeClr val="accent3">
                    <a:lumMod val="75000"/>
                  </a:schemeClr>
                </a:solidFill>
              </a:rPr>
              <a:t>. </a:t>
            </a:r>
            <a:r>
              <a:rPr lang="en-US" altLang="ko-KR" sz="1400" dirty="0" smtClean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Brain &amp; </a:t>
            </a:r>
            <a:r>
              <a:rPr lang="en-US" altLang="ko-KR" sz="1400" dirty="0" err="1" smtClean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NeuroRehabilitation</a:t>
            </a:r>
            <a:r>
              <a:rPr lang="en-US" altLang="ko-KR" sz="1400" dirty="0" smtClean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2009;2:1-38</a:t>
            </a:r>
            <a:endParaRPr lang="ko-KR" altLang="en-US" sz="1400" dirty="0">
              <a:solidFill>
                <a:schemeClr val="accent3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99592" y="188640"/>
            <a:ext cx="6629400" cy="3114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61977" y="3879133"/>
            <a:ext cx="3168352" cy="234458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</p:pic>
      <p:sp>
        <p:nvSpPr>
          <p:cNvPr id="9" name="직사각형 8"/>
          <p:cNvSpPr/>
          <p:nvPr/>
        </p:nvSpPr>
        <p:spPr>
          <a:xfrm>
            <a:off x="617961" y="6304964"/>
            <a:ext cx="3449983" cy="29238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altLang="ko-KR" sz="1300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http://www.cancerguidelines.ca/Guidelines</a:t>
            </a:r>
            <a:endParaRPr lang="ko-KR" altLang="en-US" sz="1300" dirty="0">
              <a:solidFill>
                <a:srgbClr val="FFFF00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342900" lvl="0" indent="-342900">
              <a:lnSpc>
                <a:spcPct val="150000"/>
              </a:lnSpc>
              <a:spcBef>
                <a:spcPts val="600"/>
              </a:spcBef>
            </a:pPr>
            <a:r>
              <a:rPr lang="en-US" altLang="ko-KR" sz="2000" dirty="0">
                <a:solidFill>
                  <a:prstClr val="black"/>
                </a:solidFill>
                <a:cs typeface="+mn-cs"/>
              </a:rPr>
              <a:t>8. </a:t>
            </a:r>
            <a:r>
              <a:rPr lang="ko-KR" altLang="en-US" sz="2000" dirty="0">
                <a:solidFill>
                  <a:prstClr val="black"/>
                </a:solidFill>
                <a:cs typeface="+mn-cs"/>
              </a:rPr>
              <a:t>근거 선택의 기준이 분명하게 서술되어 있다</a:t>
            </a:r>
            <a:r>
              <a:rPr lang="en-US" altLang="ko-KR" sz="2000" dirty="0">
                <a:solidFill>
                  <a:prstClr val="black"/>
                </a:solidFill>
                <a:cs typeface="+mn-cs"/>
              </a:rPr>
              <a:t>. </a:t>
            </a:r>
            <a:r>
              <a:rPr lang="ko-KR" altLang="en-US" sz="2000" dirty="0">
                <a:solidFill>
                  <a:prstClr val="black"/>
                </a:solidFill>
                <a:cs typeface="+mn-cs"/>
              </a:rPr>
              <a:t/>
            </a:r>
            <a:br>
              <a:rPr lang="ko-KR" altLang="en-US" sz="2000" dirty="0">
                <a:solidFill>
                  <a:prstClr val="black"/>
                </a:solidFill>
                <a:cs typeface="+mn-cs"/>
              </a:rPr>
            </a:br>
            <a:r>
              <a:rPr lang="en-US" altLang="ko-KR" sz="1600" dirty="0">
                <a:solidFill>
                  <a:srgbClr val="4BACC6"/>
                </a:solidFill>
                <a:latin typeface="Arial" pitchFamily="34" charset="0"/>
                <a:cs typeface="Arial" pitchFamily="34" charset="0"/>
              </a:rPr>
              <a:t>The criteria for selecting the evidence are clearly described. </a:t>
            </a:r>
            <a:endParaRPr lang="ko-KR" altLang="en-US" dirty="0"/>
          </a:p>
        </p:txBody>
      </p:sp>
      <p:graphicFrame>
        <p:nvGraphicFramePr>
          <p:cNvPr id="4" name="내용 개체 틀 3"/>
          <p:cNvGraphicFramePr>
            <a:graphicFrameLocks noGrp="1"/>
          </p:cNvGraphicFramePr>
          <p:nvPr>
            <p:ph idx="1"/>
          </p:nvPr>
        </p:nvGraphicFramePr>
        <p:xfrm>
          <a:off x="656272" y="1988841"/>
          <a:ext cx="7831455" cy="3331540"/>
        </p:xfrm>
        <a:graphic>
          <a:graphicData uri="http://schemas.openxmlformats.org/drawingml/2006/table">
            <a:tbl>
              <a:tblPr>
                <a:tableStyleId>{68D230F3-CF80-4859-8CE7-A43EE81993B5}</a:tableStyleId>
              </a:tblPr>
              <a:tblGrid>
                <a:gridCol w="459344"/>
                <a:gridCol w="7372111"/>
              </a:tblGrid>
              <a:tr h="832885">
                <a:tc>
                  <a:txBody>
                    <a:bodyPr/>
                    <a:lstStyle/>
                    <a:p>
                      <a:pPr marR="101600" algn="ctr">
                        <a:lnSpc>
                          <a:spcPct val="115000"/>
                        </a:lnSpc>
                        <a:spcBef>
                          <a:spcPts val="800"/>
                        </a:spcBef>
                        <a:spcAft>
                          <a:spcPts val="800"/>
                        </a:spcAft>
                      </a:pPr>
                      <a:r>
                        <a:rPr lang="en-US" sz="1800" kern="100" dirty="0"/>
                        <a:t>7</a:t>
                      </a:r>
                      <a:endParaRPr lang="ko-KR" sz="24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ko-KR" sz="1600" kern="100" dirty="0"/>
                        <a:t>포함</a:t>
                      </a:r>
                      <a:r>
                        <a:rPr lang="en-US" sz="1600" kern="100" dirty="0"/>
                        <a:t>/</a:t>
                      </a:r>
                      <a:r>
                        <a:rPr lang="ko-KR" sz="1600" kern="100" dirty="0"/>
                        <a:t>배제의 기준이 잘 제시되어 있고</a:t>
                      </a:r>
                      <a:r>
                        <a:rPr lang="en-US" sz="1600" kern="100" dirty="0"/>
                        <a:t>, </a:t>
                      </a:r>
                      <a:r>
                        <a:rPr lang="ko-KR" sz="1600" kern="100" dirty="0"/>
                        <a:t>이론적 근거가 명확하게 제시되어 있으면서 진료지침의 목적범위에 부합하는 경우</a:t>
                      </a:r>
                      <a:endParaRPr lang="ko-KR" sz="1600" kern="100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굴림"/>
                      </a:endParaRPr>
                    </a:p>
                  </a:txBody>
                  <a:tcPr marL="62865" marR="62865" marT="0" marB="0" anchor="ctr"/>
                </a:tc>
              </a:tr>
              <a:tr h="832885">
                <a:tc>
                  <a:txBody>
                    <a:bodyPr/>
                    <a:lstStyle/>
                    <a:p>
                      <a:pPr marR="101600" algn="ctr">
                        <a:lnSpc>
                          <a:spcPct val="115000"/>
                        </a:lnSpc>
                        <a:spcBef>
                          <a:spcPts val="800"/>
                        </a:spcBef>
                        <a:spcAft>
                          <a:spcPts val="800"/>
                        </a:spcAft>
                      </a:pPr>
                      <a:r>
                        <a:rPr lang="en-US" sz="1800" kern="100" dirty="0"/>
                        <a:t>5</a:t>
                      </a:r>
                      <a:endParaRPr lang="ko-KR" sz="24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ko-KR" sz="1600" kern="100" dirty="0"/>
                        <a:t>포함</a:t>
                      </a:r>
                      <a:r>
                        <a:rPr lang="en-US" sz="1600" kern="100" dirty="0"/>
                        <a:t>/</a:t>
                      </a:r>
                      <a:r>
                        <a:rPr lang="ko-KR" sz="1600" kern="100" dirty="0"/>
                        <a:t>배제의 기준이 잘 제시되어 있으나 근거가 불명확하거나 진료지침의 목적범위에 부적합한 경우</a:t>
                      </a:r>
                      <a:endParaRPr lang="ko-KR" sz="1600" kern="100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굴림"/>
                      </a:endParaRPr>
                    </a:p>
                  </a:txBody>
                  <a:tcPr marL="62865" marR="62865" marT="0" marB="0" anchor="ctr"/>
                </a:tc>
              </a:tr>
              <a:tr h="832885">
                <a:tc>
                  <a:txBody>
                    <a:bodyPr/>
                    <a:lstStyle/>
                    <a:p>
                      <a:pPr marR="101600" algn="ctr">
                        <a:lnSpc>
                          <a:spcPct val="115000"/>
                        </a:lnSpc>
                        <a:spcBef>
                          <a:spcPts val="800"/>
                        </a:spcBef>
                        <a:spcAft>
                          <a:spcPts val="800"/>
                        </a:spcAft>
                      </a:pPr>
                      <a:r>
                        <a:rPr lang="en-US" sz="1800" kern="100" dirty="0"/>
                        <a:t>3</a:t>
                      </a:r>
                      <a:endParaRPr lang="ko-KR" sz="24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ko-KR" sz="1600" kern="100" dirty="0"/>
                        <a:t>포함</a:t>
                      </a:r>
                      <a:r>
                        <a:rPr lang="en-US" sz="1600" kern="100" dirty="0"/>
                        <a:t>/</a:t>
                      </a:r>
                      <a:r>
                        <a:rPr lang="ko-KR" sz="1600" kern="100" dirty="0"/>
                        <a:t>배제의 기준이 제시되어 있지 않지만 유추가 가능한 경우</a:t>
                      </a:r>
                      <a:endParaRPr lang="ko-KR" sz="1600" kern="100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굴림"/>
                      </a:endParaRPr>
                    </a:p>
                  </a:txBody>
                  <a:tcPr marL="62865" marR="62865" marT="0" marB="0" anchor="ctr"/>
                </a:tc>
              </a:tr>
              <a:tr h="832885">
                <a:tc>
                  <a:txBody>
                    <a:bodyPr/>
                    <a:lstStyle/>
                    <a:p>
                      <a:pPr marR="101600" algn="ctr">
                        <a:lnSpc>
                          <a:spcPct val="115000"/>
                        </a:lnSpc>
                        <a:spcBef>
                          <a:spcPts val="800"/>
                        </a:spcBef>
                        <a:spcAft>
                          <a:spcPts val="800"/>
                        </a:spcAft>
                      </a:pPr>
                      <a:r>
                        <a:rPr lang="en-US" sz="1800" kern="100" dirty="0"/>
                        <a:t>1</a:t>
                      </a:r>
                      <a:endParaRPr lang="ko-KR" sz="24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ko-KR" sz="1600" kern="100" dirty="0"/>
                        <a:t>포함</a:t>
                      </a:r>
                      <a:r>
                        <a:rPr lang="en-US" sz="1600" kern="100" dirty="0"/>
                        <a:t>/</a:t>
                      </a:r>
                      <a:r>
                        <a:rPr lang="ko-KR" sz="1600" kern="100" dirty="0"/>
                        <a:t>배제의 기준이 제시되어 있지 않은 경우</a:t>
                      </a:r>
                      <a:endParaRPr lang="ko-KR" sz="1600" kern="100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굴림"/>
                      </a:endParaRPr>
                    </a:p>
                  </a:txBody>
                  <a:tcPr marL="62865" marR="62865" marT="0" marB="0" anchor="ctr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38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010" y="127136"/>
            <a:ext cx="7698413" cy="628319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4156636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4000" dirty="0" smtClean="0"/>
              <a:t>평가영역 </a:t>
            </a:r>
            <a:r>
              <a:rPr lang="en-US" altLang="ko-KR" sz="4000" dirty="0" smtClean="0"/>
              <a:t>1. </a:t>
            </a:r>
            <a:r>
              <a:rPr lang="ko-KR" altLang="en-US" sz="4000" dirty="0" smtClean="0"/>
              <a:t>범위와 목적</a:t>
            </a:r>
            <a:endParaRPr lang="ko-KR" altLang="en-US" sz="40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 smtClean="0">
                <a:latin typeface="+mn-ea"/>
              </a:rPr>
              <a:t>진료지침의 </a:t>
            </a:r>
            <a:r>
              <a:rPr lang="ko-KR" altLang="en-US" sz="2000" dirty="0">
                <a:latin typeface="+mn-ea"/>
              </a:rPr>
              <a:t>전반적인 </a:t>
            </a:r>
            <a:r>
              <a:rPr lang="ko-KR" altLang="en-US" sz="2000" dirty="0">
                <a:solidFill>
                  <a:srgbClr val="FF0000"/>
                </a:solidFill>
                <a:latin typeface="+mn-ea"/>
              </a:rPr>
              <a:t>목적</a:t>
            </a:r>
            <a:r>
              <a:rPr lang="ko-KR" altLang="en-US" sz="2000" dirty="0">
                <a:latin typeface="+mn-ea"/>
              </a:rPr>
              <a:t>이 구체적으로 서술되어 있다</a:t>
            </a:r>
            <a:r>
              <a:rPr lang="en-US" altLang="ko-KR" sz="2000" dirty="0">
                <a:latin typeface="+mn-ea"/>
              </a:rPr>
              <a:t>. </a:t>
            </a:r>
            <a:endParaRPr lang="en-US" altLang="ko-KR" sz="2000" dirty="0" smtClean="0">
              <a:latin typeface="+mn-ea"/>
            </a:endParaRPr>
          </a:p>
          <a:p>
            <a:pPr lvl="1">
              <a:lnSpc>
                <a:spcPct val="150000"/>
              </a:lnSpc>
              <a:buNone/>
            </a:pPr>
            <a:r>
              <a:rPr lang="en-US" altLang="ko-KR" sz="1600" dirty="0" smtClean="0">
                <a:solidFill>
                  <a:schemeClr val="accent5"/>
                </a:solidFill>
                <a:latin typeface="Arial" pitchFamily="34" charset="0"/>
                <a:cs typeface="Arial" pitchFamily="34" charset="0"/>
              </a:rPr>
              <a:t>The </a:t>
            </a:r>
            <a:r>
              <a:rPr lang="en-US" altLang="ko-KR" sz="1600" dirty="0">
                <a:solidFill>
                  <a:schemeClr val="accent5"/>
                </a:solidFill>
                <a:latin typeface="Arial" pitchFamily="34" charset="0"/>
                <a:cs typeface="Arial" pitchFamily="34" charset="0"/>
              </a:rPr>
              <a:t>overall objective(s) of the guideline is (are) specifically described. </a:t>
            </a:r>
            <a:endParaRPr lang="ko-KR" altLang="en-US" sz="800" dirty="0" smtClean="0">
              <a:solidFill>
                <a:schemeClr val="accent5"/>
              </a:solidFill>
              <a:latin typeface="Arial" pitchFamily="34" charset="0"/>
              <a:cs typeface="Arial" pitchFamily="34" charset="0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 smtClean="0">
                <a:latin typeface="+mn-ea"/>
              </a:rPr>
              <a:t>진료지침에서 </a:t>
            </a:r>
            <a:r>
              <a:rPr lang="ko-KR" altLang="en-US" sz="2000" dirty="0">
                <a:latin typeface="+mn-ea"/>
              </a:rPr>
              <a:t>다루고자 하는 건강 관련 </a:t>
            </a:r>
            <a:r>
              <a:rPr lang="ko-KR" altLang="en-US" sz="2000" dirty="0">
                <a:solidFill>
                  <a:srgbClr val="FF0000"/>
                </a:solidFill>
                <a:latin typeface="+mn-ea"/>
              </a:rPr>
              <a:t>질문</a:t>
            </a:r>
            <a:r>
              <a:rPr lang="ko-KR" altLang="en-US" sz="2000" dirty="0">
                <a:latin typeface="+mn-ea"/>
              </a:rPr>
              <a:t>들이 구체적으로 서술되어 있다</a:t>
            </a:r>
            <a:r>
              <a:rPr lang="en-US" altLang="ko-KR" sz="2000" dirty="0">
                <a:latin typeface="+mn-ea"/>
              </a:rPr>
              <a:t>. </a:t>
            </a:r>
            <a:endParaRPr lang="ko-KR" altLang="en-US" sz="2000" dirty="0"/>
          </a:p>
          <a:p>
            <a:pPr lvl="1">
              <a:lnSpc>
                <a:spcPct val="150000"/>
              </a:lnSpc>
              <a:buNone/>
            </a:pPr>
            <a:r>
              <a:rPr lang="en-US" altLang="ko-KR" sz="1600" dirty="0">
                <a:solidFill>
                  <a:schemeClr val="accent5"/>
                </a:solidFill>
                <a:latin typeface="Arial" pitchFamily="34" charset="0"/>
                <a:cs typeface="Arial" pitchFamily="34" charset="0"/>
              </a:rPr>
              <a:t>The health question(s) covered by the guideline is (are) specifically described. </a:t>
            </a:r>
            <a:endParaRPr lang="ko-KR" altLang="en-US" sz="1600" dirty="0">
              <a:solidFill>
                <a:schemeClr val="accent5"/>
              </a:solidFill>
              <a:latin typeface="Arial" pitchFamily="34" charset="0"/>
              <a:cs typeface="Arial" pitchFamily="34" charset="0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 smtClean="0">
                <a:latin typeface="+mn-ea"/>
              </a:rPr>
              <a:t>진료지침을 </a:t>
            </a:r>
            <a:r>
              <a:rPr lang="ko-KR" altLang="en-US" sz="2000" dirty="0">
                <a:latin typeface="+mn-ea"/>
              </a:rPr>
              <a:t>적용할 </a:t>
            </a:r>
            <a:r>
              <a:rPr lang="ko-KR" altLang="en-US" sz="2000" dirty="0">
                <a:solidFill>
                  <a:srgbClr val="FF0000"/>
                </a:solidFill>
                <a:latin typeface="+mn-ea"/>
              </a:rPr>
              <a:t>인구집단</a:t>
            </a:r>
            <a:r>
              <a:rPr lang="en-US" altLang="ko-KR" sz="2000" dirty="0">
                <a:latin typeface="+mn-ea"/>
              </a:rPr>
              <a:t>(</a:t>
            </a:r>
            <a:r>
              <a:rPr lang="ko-KR" altLang="en-US" sz="2000" dirty="0">
                <a:latin typeface="+mn-ea"/>
              </a:rPr>
              <a:t>환자</a:t>
            </a:r>
            <a:r>
              <a:rPr lang="en-US" altLang="ko-KR" sz="2000" dirty="0">
                <a:latin typeface="+mn-ea"/>
              </a:rPr>
              <a:t>, </a:t>
            </a:r>
            <a:r>
              <a:rPr lang="ko-KR" altLang="en-US" sz="2000" dirty="0">
                <a:latin typeface="+mn-ea"/>
              </a:rPr>
              <a:t>일반인 등</a:t>
            </a:r>
            <a:r>
              <a:rPr lang="en-US" altLang="ko-KR" sz="2000" dirty="0">
                <a:latin typeface="+mn-ea"/>
              </a:rPr>
              <a:t>)</a:t>
            </a:r>
            <a:r>
              <a:rPr lang="ko-KR" altLang="en-US" sz="2000" dirty="0">
                <a:latin typeface="+mn-ea"/>
              </a:rPr>
              <a:t>이 구체적으로 서술되어 있다</a:t>
            </a:r>
            <a:r>
              <a:rPr lang="en-US" altLang="ko-KR" sz="2000" dirty="0">
                <a:latin typeface="+mn-ea"/>
              </a:rPr>
              <a:t>. </a:t>
            </a:r>
            <a:endParaRPr lang="ko-KR" altLang="en-US" sz="2000" dirty="0"/>
          </a:p>
          <a:p>
            <a:pPr lvl="1">
              <a:buNone/>
            </a:pPr>
            <a:r>
              <a:rPr lang="en-US" altLang="ko-KR" sz="1600" dirty="0">
                <a:solidFill>
                  <a:schemeClr val="accent5"/>
                </a:solidFill>
                <a:latin typeface="Arial" pitchFamily="34" charset="0"/>
                <a:cs typeface="Arial" pitchFamily="34" charset="0"/>
              </a:rPr>
              <a:t>The population (patients, public, etc.) to whom the guideline is meant to apply is specifically described.</a:t>
            </a:r>
          </a:p>
          <a:p>
            <a:pPr>
              <a:lnSpc>
                <a:spcPct val="150000"/>
              </a:lnSpc>
              <a:buNone/>
            </a:pPr>
            <a:endParaRPr lang="ko-KR" altLang="en-US" sz="2000" dirty="0">
              <a:latin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43608" y="764704"/>
            <a:ext cx="7273925" cy="5253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구름 모양 설명선 1"/>
          <p:cNvSpPr/>
          <p:nvPr/>
        </p:nvSpPr>
        <p:spPr>
          <a:xfrm>
            <a:off x="2987824" y="188640"/>
            <a:ext cx="3240360" cy="648072"/>
          </a:xfrm>
          <a:prstGeom prst="cloudCallout">
            <a:avLst>
              <a:gd name="adj1" fmla="val -48746"/>
              <a:gd name="adj2" fmla="val 62283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Original AGREE</a:t>
            </a:r>
            <a:r>
              <a:rPr lang="ko-KR" altLang="en-US" sz="1400" dirty="0" smtClean="0"/>
              <a:t>의 만점은 </a:t>
            </a:r>
            <a:r>
              <a:rPr lang="en-US" altLang="ko-KR" sz="1400" dirty="0" smtClean="0"/>
              <a:t>4</a:t>
            </a:r>
            <a:r>
              <a:rPr lang="ko-KR" altLang="en-US" sz="1400" dirty="0" smtClean="0"/>
              <a:t>점이었음</a:t>
            </a:r>
            <a:r>
              <a:rPr lang="en-US" altLang="ko-KR" sz="1400" dirty="0" smtClean="0"/>
              <a:t>.</a:t>
            </a:r>
            <a:endParaRPr lang="ko-KR" altLang="en-US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342900" lvl="0" indent="-342900">
              <a:lnSpc>
                <a:spcPct val="150000"/>
              </a:lnSpc>
              <a:spcBef>
                <a:spcPts val="600"/>
              </a:spcBef>
            </a:pPr>
            <a:r>
              <a:rPr lang="en-US" altLang="ko-KR" sz="2000" dirty="0">
                <a:solidFill>
                  <a:prstClr val="black"/>
                </a:solidFill>
                <a:cs typeface="+mn-cs"/>
              </a:rPr>
              <a:t>9. </a:t>
            </a:r>
            <a:r>
              <a:rPr lang="ko-KR" altLang="en-US" sz="2000" dirty="0">
                <a:solidFill>
                  <a:prstClr val="black"/>
                </a:solidFill>
                <a:cs typeface="+mn-cs"/>
              </a:rPr>
              <a:t>근거 자료의 강도와 한계가 분명하게 서술되어 있다</a:t>
            </a:r>
            <a:r>
              <a:rPr lang="en-US" altLang="ko-KR" sz="2000" dirty="0">
                <a:solidFill>
                  <a:prstClr val="black"/>
                </a:solidFill>
                <a:cs typeface="+mn-cs"/>
              </a:rPr>
              <a:t>. </a:t>
            </a:r>
            <a:r>
              <a:rPr lang="ko-KR" altLang="en-US" sz="2000" dirty="0">
                <a:solidFill>
                  <a:prstClr val="black"/>
                </a:solidFill>
                <a:cs typeface="+mn-cs"/>
              </a:rPr>
              <a:t/>
            </a:r>
            <a:br>
              <a:rPr lang="ko-KR" altLang="en-US" sz="2000" dirty="0">
                <a:solidFill>
                  <a:prstClr val="black"/>
                </a:solidFill>
                <a:cs typeface="+mn-cs"/>
              </a:rPr>
            </a:br>
            <a:r>
              <a:rPr lang="en-US" altLang="ko-KR" sz="1600" dirty="0">
                <a:solidFill>
                  <a:srgbClr val="4BACC6"/>
                </a:solidFill>
                <a:latin typeface="Arial" pitchFamily="34" charset="0"/>
                <a:cs typeface="Arial" pitchFamily="34" charset="0"/>
              </a:rPr>
              <a:t>The strengths and limitations of the body of evidence are clearly described. </a:t>
            </a:r>
            <a:endParaRPr lang="ko-KR" altLang="en-US" dirty="0"/>
          </a:p>
        </p:txBody>
      </p:sp>
      <p:graphicFrame>
        <p:nvGraphicFramePr>
          <p:cNvPr id="4" name="내용 개체 틀 3"/>
          <p:cNvGraphicFramePr>
            <a:graphicFrameLocks noGrp="1"/>
          </p:cNvGraphicFramePr>
          <p:nvPr>
            <p:ph idx="1"/>
          </p:nvPr>
        </p:nvGraphicFramePr>
        <p:xfrm>
          <a:off x="656272" y="1628800"/>
          <a:ext cx="7831455" cy="4459676"/>
        </p:xfrm>
        <a:graphic>
          <a:graphicData uri="http://schemas.openxmlformats.org/drawingml/2006/table">
            <a:tbl>
              <a:tblPr>
                <a:tableStyleId>{68D230F3-CF80-4859-8CE7-A43EE81993B5}</a:tableStyleId>
              </a:tblPr>
              <a:tblGrid>
                <a:gridCol w="459344"/>
                <a:gridCol w="7372111"/>
              </a:tblGrid>
              <a:tr h="1114919">
                <a:tc>
                  <a:txBody>
                    <a:bodyPr/>
                    <a:lstStyle/>
                    <a:p>
                      <a:pPr marR="101600" algn="ctr">
                        <a:lnSpc>
                          <a:spcPct val="115000"/>
                        </a:lnSpc>
                        <a:spcBef>
                          <a:spcPts val="800"/>
                        </a:spcBef>
                        <a:spcAft>
                          <a:spcPts val="800"/>
                        </a:spcAft>
                      </a:pPr>
                      <a:r>
                        <a:rPr lang="en-US" sz="1800" kern="100" dirty="0"/>
                        <a:t>7</a:t>
                      </a:r>
                      <a:endParaRPr lang="ko-KR" sz="24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ko-KR" sz="1600" kern="100" dirty="0"/>
                        <a:t>사용한 근거의 질 평가 도구</a:t>
                      </a:r>
                      <a:r>
                        <a:rPr lang="en-US" sz="1600" kern="100" dirty="0"/>
                        <a:t>(</a:t>
                      </a:r>
                      <a:r>
                        <a:rPr lang="ko-KR" sz="1600" kern="100" dirty="0"/>
                        <a:t>예</a:t>
                      </a:r>
                      <a:r>
                        <a:rPr lang="en-US" sz="1600" kern="100" dirty="0"/>
                        <a:t>, </a:t>
                      </a:r>
                      <a:r>
                        <a:rPr lang="en-US" sz="1600" kern="100" dirty="0" err="1"/>
                        <a:t>Jadad</a:t>
                      </a:r>
                      <a:r>
                        <a:rPr lang="ko-KR" sz="1600" kern="100" dirty="0"/>
                        <a:t>척도</a:t>
                      </a:r>
                      <a:r>
                        <a:rPr lang="en-US" sz="1600" kern="100" dirty="0"/>
                        <a:t>, GRADE</a:t>
                      </a:r>
                      <a:r>
                        <a:rPr lang="ko-KR" sz="1600" kern="100" dirty="0"/>
                        <a:t>법</a:t>
                      </a:r>
                      <a:r>
                        <a:rPr lang="en-US" sz="1600" kern="100" dirty="0"/>
                        <a:t>)</a:t>
                      </a:r>
                      <a:r>
                        <a:rPr lang="ko-KR" sz="1600" kern="100" dirty="0"/>
                        <a:t>에 대한 명시가 있으며</a:t>
                      </a:r>
                      <a:r>
                        <a:rPr lang="en-US" sz="1600" kern="100" dirty="0"/>
                        <a:t>, </a:t>
                      </a:r>
                      <a:r>
                        <a:rPr lang="ko-KR" sz="1600" kern="100" dirty="0"/>
                        <a:t>근거자료의 강도 및 한계와 관련 있는 모든 요소</a:t>
                      </a:r>
                      <a:r>
                        <a:rPr lang="en-US" sz="1600" kern="100" dirty="0"/>
                        <a:t>(</a:t>
                      </a:r>
                      <a:r>
                        <a:rPr lang="ko-KR" sz="1600" kern="100" dirty="0"/>
                        <a:t>연구설계</a:t>
                      </a:r>
                      <a:r>
                        <a:rPr lang="en-US" sz="1600" kern="100" dirty="0"/>
                        <a:t>, </a:t>
                      </a:r>
                      <a:r>
                        <a:rPr lang="ko-KR" sz="1600" kern="100" dirty="0" err="1"/>
                        <a:t>제한점</a:t>
                      </a:r>
                      <a:r>
                        <a:rPr lang="en-US" sz="1600" kern="100" dirty="0"/>
                        <a:t>, </a:t>
                      </a:r>
                      <a:r>
                        <a:rPr lang="ko-KR" sz="1600" kern="100" dirty="0"/>
                        <a:t>결과의 일관성</a:t>
                      </a:r>
                      <a:r>
                        <a:rPr lang="en-US" sz="1600" kern="100" dirty="0"/>
                        <a:t>, </a:t>
                      </a:r>
                      <a:r>
                        <a:rPr lang="ko-KR" sz="1600" kern="100" dirty="0"/>
                        <a:t>편익</a:t>
                      </a:r>
                      <a:r>
                        <a:rPr lang="en-US" sz="1600" kern="100" dirty="0"/>
                        <a:t>/</a:t>
                      </a:r>
                      <a:r>
                        <a:rPr lang="ko-KR" sz="1600" kern="100" dirty="0" err="1"/>
                        <a:t>위해의</a:t>
                      </a:r>
                      <a:r>
                        <a:rPr lang="ko-KR" sz="1600" kern="100" dirty="0"/>
                        <a:t> 규모</a:t>
                      </a:r>
                      <a:r>
                        <a:rPr lang="en-US" sz="1600" kern="100" dirty="0"/>
                        <a:t>, </a:t>
                      </a:r>
                      <a:r>
                        <a:rPr lang="ko-KR" sz="1600" kern="100" dirty="0"/>
                        <a:t>적용가능성</a:t>
                      </a:r>
                      <a:r>
                        <a:rPr lang="en-US" sz="1600" kern="100" dirty="0"/>
                        <a:t>)</a:t>
                      </a:r>
                      <a:r>
                        <a:rPr lang="ko-KR" sz="1600" kern="100" dirty="0"/>
                        <a:t>가 서술된 경우</a:t>
                      </a:r>
                      <a:endParaRPr lang="ko-KR" sz="1600" kern="100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굴림"/>
                      </a:endParaRPr>
                    </a:p>
                  </a:txBody>
                  <a:tcPr marL="62865" marR="62865" marT="0" marB="0" anchor="ctr"/>
                </a:tc>
              </a:tr>
              <a:tr h="1114919">
                <a:tc>
                  <a:txBody>
                    <a:bodyPr/>
                    <a:lstStyle/>
                    <a:p>
                      <a:pPr marR="101600" algn="ctr">
                        <a:lnSpc>
                          <a:spcPct val="115000"/>
                        </a:lnSpc>
                        <a:spcBef>
                          <a:spcPts val="800"/>
                        </a:spcBef>
                        <a:spcAft>
                          <a:spcPts val="800"/>
                        </a:spcAft>
                      </a:pPr>
                      <a:r>
                        <a:rPr lang="en-US" sz="1800" kern="100" dirty="0"/>
                        <a:t>5</a:t>
                      </a:r>
                      <a:endParaRPr lang="ko-KR" sz="24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ko-KR" sz="1600" kern="100" dirty="0"/>
                        <a:t>사용한 근거의 질 평가 도구에 대한 명시는 있으나 근거자료의 강도 및 한계와 관련 있는 요소 중 일부만 서술된 경우</a:t>
                      </a:r>
                      <a:endParaRPr lang="ko-KR" sz="1600" kern="100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굴림"/>
                      </a:endParaRPr>
                    </a:p>
                  </a:txBody>
                  <a:tcPr marL="62865" marR="62865" marT="0" marB="0" anchor="ctr"/>
                </a:tc>
              </a:tr>
              <a:tr h="1114919">
                <a:tc>
                  <a:txBody>
                    <a:bodyPr/>
                    <a:lstStyle/>
                    <a:p>
                      <a:pPr marR="101600" algn="ctr">
                        <a:lnSpc>
                          <a:spcPct val="115000"/>
                        </a:lnSpc>
                        <a:spcBef>
                          <a:spcPts val="800"/>
                        </a:spcBef>
                        <a:spcAft>
                          <a:spcPts val="800"/>
                        </a:spcAft>
                      </a:pPr>
                      <a:r>
                        <a:rPr lang="en-US" sz="1800" kern="100" dirty="0"/>
                        <a:t>3</a:t>
                      </a:r>
                      <a:endParaRPr lang="ko-KR" sz="24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ko-KR" sz="1600" kern="100" dirty="0"/>
                        <a:t>근거의 질 평가 도구의 사용에 대한 명시가 없으며</a:t>
                      </a:r>
                      <a:r>
                        <a:rPr lang="en-US" sz="1600" kern="100" dirty="0"/>
                        <a:t>, </a:t>
                      </a:r>
                      <a:r>
                        <a:rPr lang="ko-KR" sz="1600" kern="100" dirty="0"/>
                        <a:t>근거자료의 강도 및 한계와 관련 있는 요소 중 일부만 서술된 경우</a:t>
                      </a:r>
                      <a:endParaRPr lang="ko-KR" sz="1600" kern="100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굴림"/>
                      </a:endParaRPr>
                    </a:p>
                  </a:txBody>
                  <a:tcPr marL="62865" marR="62865" marT="0" marB="0" anchor="ctr"/>
                </a:tc>
              </a:tr>
              <a:tr h="1114919">
                <a:tc>
                  <a:txBody>
                    <a:bodyPr/>
                    <a:lstStyle/>
                    <a:p>
                      <a:pPr marR="101600" algn="ctr">
                        <a:lnSpc>
                          <a:spcPct val="115000"/>
                        </a:lnSpc>
                        <a:spcBef>
                          <a:spcPts val="800"/>
                        </a:spcBef>
                        <a:spcAft>
                          <a:spcPts val="800"/>
                        </a:spcAft>
                      </a:pPr>
                      <a:r>
                        <a:rPr lang="en-US" sz="1800" kern="100" dirty="0"/>
                        <a:t>1</a:t>
                      </a:r>
                      <a:endParaRPr lang="ko-KR" sz="24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ko-KR" sz="1600" kern="100" dirty="0"/>
                        <a:t>근거의 질 평가 도구의 사용에 대한 명시가 없으며</a:t>
                      </a:r>
                      <a:r>
                        <a:rPr lang="en-US" sz="1600" kern="100" dirty="0"/>
                        <a:t>, </a:t>
                      </a:r>
                      <a:r>
                        <a:rPr lang="ko-KR" sz="1600" kern="100" dirty="0"/>
                        <a:t>근거자료의 강도 및 한계와 관련 있는 요소에 대한 서술이 없는 경우</a:t>
                      </a:r>
                      <a:endParaRPr lang="ko-KR" sz="1600" kern="100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굴림"/>
                      </a:endParaRPr>
                    </a:p>
                  </a:txBody>
                  <a:tcPr marL="62865" marR="62865" marT="0" marB="0" anchor="ctr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5"/>
          <p:cNvGrpSpPr/>
          <p:nvPr/>
        </p:nvGrpSpPr>
        <p:grpSpPr>
          <a:xfrm>
            <a:off x="268054" y="199294"/>
            <a:ext cx="8580899" cy="5906318"/>
            <a:chOff x="268054" y="199294"/>
            <a:chExt cx="8580899" cy="5906318"/>
          </a:xfrm>
        </p:grpSpPr>
        <p:pic>
          <p:nvPicPr>
            <p:cNvPr id="101378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 b="27571"/>
            <a:stretch>
              <a:fillRect/>
            </a:stretch>
          </p:blipFill>
          <p:spPr bwMode="auto">
            <a:xfrm>
              <a:off x="268054" y="199294"/>
              <a:ext cx="8580899" cy="38803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1379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16890" y="4053256"/>
              <a:ext cx="8510587" cy="20523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342900" lvl="0" indent="-342900">
              <a:lnSpc>
                <a:spcPct val="150000"/>
              </a:lnSpc>
              <a:spcBef>
                <a:spcPts val="600"/>
              </a:spcBef>
            </a:pPr>
            <a:r>
              <a:rPr lang="en-US" altLang="ko-KR" sz="2000" dirty="0">
                <a:solidFill>
                  <a:prstClr val="black"/>
                </a:solidFill>
                <a:cs typeface="+mn-cs"/>
              </a:rPr>
              <a:t>10. </a:t>
            </a:r>
            <a:r>
              <a:rPr lang="ko-KR" altLang="en-US" sz="2000" dirty="0">
                <a:solidFill>
                  <a:prstClr val="black"/>
                </a:solidFill>
                <a:cs typeface="+mn-cs"/>
              </a:rPr>
              <a:t>권고안 도출 방법이 분명하게 서술되어 있다</a:t>
            </a:r>
            <a:r>
              <a:rPr lang="en-US" altLang="ko-KR" sz="2000" dirty="0">
                <a:solidFill>
                  <a:prstClr val="black"/>
                </a:solidFill>
                <a:cs typeface="+mn-cs"/>
              </a:rPr>
              <a:t>. </a:t>
            </a:r>
            <a:r>
              <a:rPr lang="ko-KR" altLang="en-US" sz="2000" dirty="0">
                <a:solidFill>
                  <a:prstClr val="black"/>
                </a:solidFill>
                <a:cs typeface="+mn-cs"/>
              </a:rPr>
              <a:t/>
            </a:r>
            <a:br>
              <a:rPr lang="ko-KR" altLang="en-US" sz="2000" dirty="0">
                <a:solidFill>
                  <a:prstClr val="black"/>
                </a:solidFill>
                <a:cs typeface="+mn-cs"/>
              </a:rPr>
            </a:br>
            <a:r>
              <a:rPr lang="en-US" altLang="ko-KR" sz="1600" dirty="0">
                <a:solidFill>
                  <a:srgbClr val="4BACC6"/>
                </a:solidFill>
                <a:latin typeface="Arial" pitchFamily="34" charset="0"/>
                <a:cs typeface="Arial" pitchFamily="34" charset="0"/>
              </a:rPr>
              <a:t>The methods for formulating the recommendations are clearly described. </a:t>
            </a:r>
            <a:endParaRPr lang="ko-KR" altLang="en-US" dirty="0"/>
          </a:p>
        </p:txBody>
      </p:sp>
      <p:graphicFrame>
        <p:nvGraphicFramePr>
          <p:cNvPr id="4" name="내용 개체 틀 3"/>
          <p:cNvGraphicFramePr>
            <a:graphicFrameLocks noGrp="1"/>
          </p:cNvGraphicFramePr>
          <p:nvPr>
            <p:ph idx="1"/>
          </p:nvPr>
        </p:nvGraphicFramePr>
        <p:xfrm>
          <a:off x="656272" y="1916832"/>
          <a:ext cx="7831455" cy="3456384"/>
        </p:xfrm>
        <a:graphic>
          <a:graphicData uri="http://schemas.openxmlformats.org/drawingml/2006/table">
            <a:tbl>
              <a:tblPr>
                <a:tableStyleId>{68D230F3-CF80-4859-8CE7-A43EE81993B5}</a:tableStyleId>
              </a:tblPr>
              <a:tblGrid>
                <a:gridCol w="459344"/>
                <a:gridCol w="7372111"/>
              </a:tblGrid>
              <a:tr h="864096">
                <a:tc>
                  <a:txBody>
                    <a:bodyPr/>
                    <a:lstStyle/>
                    <a:p>
                      <a:pPr marR="101600" algn="ctr">
                        <a:lnSpc>
                          <a:spcPct val="115000"/>
                        </a:lnSpc>
                        <a:spcBef>
                          <a:spcPts val="800"/>
                        </a:spcBef>
                        <a:spcAft>
                          <a:spcPts val="800"/>
                        </a:spcAft>
                      </a:pPr>
                      <a:r>
                        <a:rPr lang="en-US" sz="1800" kern="100" dirty="0"/>
                        <a:t>7</a:t>
                      </a:r>
                      <a:endParaRPr lang="ko-KR" sz="24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ko-KR" sz="1600" kern="100" dirty="0"/>
                        <a:t>권고안의 도출 방법</a:t>
                      </a:r>
                      <a:r>
                        <a:rPr lang="en-US" sz="1600" kern="100" dirty="0"/>
                        <a:t>(Delphi </a:t>
                      </a:r>
                      <a:r>
                        <a:rPr lang="ko-KR" sz="1600" kern="100" dirty="0"/>
                        <a:t>기법</a:t>
                      </a:r>
                      <a:r>
                        <a:rPr lang="en-US" sz="1600" kern="100" dirty="0"/>
                        <a:t>, </a:t>
                      </a:r>
                      <a:r>
                        <a:rPr lang="ko-KR" sz="1600" kern="100" dirty="0"/>
                        <a:t>불일치해결방법</a:t>
                      </a:r>
                      <a:r>
                        <a:rPr lang="en-US" sz="1600" kern="100" dirty="0"/>
                        <a:t>)</a:t>
                      </a:r>
                      <a:r>
                        <a:rPr lang="ko-KR" sz="1600" kern="100" dirty="0"/>
                        <a:t>과 결과가 서술되어 있고</a:t>
                      </a:r>
                      <a:r>
                        <a:rPr lang="en-US" sz="1600" kern="100" dirty="0"/>
                        <a:t>, </a:t>
                      </a:r>
                      <a:r>
                        <a:rPr lang="ko-KR" sz="1600" kern="100" dirty="0"/>
                        <a:t>공식적 합의과정이 최종 권고안 도출에 어떻게 반영되었는지가 기술된 경우</a:t>
                      </a:r>
                      <a:endParaRPr lang="ko-KR" sz="1600" kern="100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굴림"/>
                      </a:endParaRPr>
                    </a:p>
                  </a:txBody>
                  <a:tcPr marL="62865" marR="62865" marT="0" marB="0" anchor="ctr"/>
                </a:tc>
              </a:tr>
              <a:tr h="864096">
                <a:tc>
                  <a:txBody>
                    <a:bodyPr/>
                    <a:lstStyle/>
                    <a:p>
                      <a:pPr marR="101600" algn="ctr">
                        <a:lnSpc>
                          <a:spcPct val="115000"/>
                        </a:lnSpc>
                        <a:spcBef>
                          <a:spcPts val="800"/>
                        </a:spcBef>
                        <a:spcAft>
                          <a:spcPts val="800"/>
                        </a:spcAft>
                      </a:pPr>
                      <a:r>
                        <a:rPr lang="en-US" sz="1800" kern="100" dirty="0"/>
                        <a:t>5</a:t>
                      </a:r>
                      <a:endParaRPr lang="ko-KR" sz="24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ko-KR" sz="1600" kern="100" dirty="0"/>
                        <a:t>권고안의 도출 방법과 결과가 서술되어 있으나</a:t>
                      </a:r>
                      <a:r>
                        <a:rPr lang="en-US" sz="1600" kern="100" dirty="0"/>
                        <a:t>, </a:t>
                      </a:r>
                      <a:r>
                        <a:rPr lang="ko-KR" sz="1600" kern="100" dirty="0"/>
                        <a:t>공식적 합의과정이 최종 권고안 도출에 어떻게 반영되었는지가 기술되지 않은 경우</a:t>
                      </a:r>
                      <a:endParaRPr lang="ko-KR" sz="1600" kern="100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굴림"/>
                      </a:endParaRPr>
                    </a:p>
                  </a:txBody>
                  <a:tcPr marL="62865" marR="62865" marT="0" marB="0" anchor="ctr"/>
                </a:tc>
              </a:tr>
              <a:tr h="864096">
                <a:tc>
                  <a:txBody>
                    <a:bodyPr/>
                    <a:lstStyle/>
                    <a:p>
                      <a:pPr marR="101600" algn="ctr">
                        <a:lnSpc>
                          <a:spcPct val="115000"/>
                        </a:lnSpc>
                        <a:spcBef>
                          <a:spcPts val="800"/>
                        </a:spcBef>
                        <a:spcAft>
                          <a:spcPts val="800"/>
                        </a:spcAft>
                      </a:pPr>
                      <a:r>
                        <a:rPr lang="en-US" sz="1800" kern="100" dirty="0"/>
                        <a:t>3</a:t>
                      </a:r>
                      <a:endParaRPr lang="ko-KR" sz="24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ko-KR" sz="1600" kern="100" dirty="0"/>
                        <a:t>권고안의 도출 방법 또는 결과에 대한 간략한 서술이 있는 경우</a:t>
                      </a:r>
                      <a:endParaRPr lang="ko-KR" sz="1600" kern="100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굴림"/>
                      </a:endParaRPr>
                    </a:p>
                  </a:txBody>
                  <a:tcPr marL="62865" marR="62865" marT="0" marB="0" anchor="ctr"/>
                </a:tc>
              </a:tr>
              <a:tr h="864096">
                <a:tc>
                  <a:txBody>
                    <a:bodyPr/>
                    <a:lstStyle/>
                    <a:p>
                      <a:pPr marR="101600" algn="ctr">
                        <a:lnSpc>
                          <a:spcPct val="115000"/>
                        </a:lnSpc>
                        <a:spcBef>
                          <a:spcPts val="800"/>
                        </a:spcBef>
                        <a:spcAft>
                          <a:spcPts val="800"/>
                        </a:spcAft>
                      </a:pPr>
                      <a:r>
                        <a:rPr lang="en-US" sz="1800" kern="100" dirty="0"/>
                        <a:t>1</a:t>
                      </a:r>
                      <a:endParaRPr lang="ko-KR" sz="24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ko-KR" sz="1600" kern="100" dirty="0"/>
                        <a:t>권고안의 도출방법과 결과에 대한 서술이 없는 경우</a:t>
                      </a:r>
                      <a:endParaRPr lang="ko-KR" sz="1600" kern="100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굴림"/>
                      </a:endParaRPr>
                    </a:p>
                  </a:txBody>
                  <a:tcPr marL="62865" marR="62865" marT="0" marB="0" anchor="ctr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44662" y="116632"/>
            <a:ext cx="7427738" cy="6334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354162"/>
          </a:xfrm>
        </p:spPr>
        <p:txBody>
          <a:bodyPr>
            <a:normAutofit/>
          </a:bodyPr>
          <a:lstStyle/>
          <a:p>
            <a:pPr marL="342900" lvl="0" indent="-342900">
              <a:lnSpc>
                <a:spcPct val="150000"/>
              </a:lnSpc>
              <a:spcBef>
                <a:spcPts val="600"/>
              </a:spcBef>
            </a:pPr>
            <a:r>
              <a:rPr lang="en-US" altLang="ko-KR" sz="2000" dirty="0">
                <a:solidFill>
                  <a:prstClr val="black"/>
                </a:solidFill>
                <a:cs typeface="+mn-cs"/>
              </a:rPr>
              <a:t>11. </a:t>
            </a:r>
            <a:r>
              <a:rPr lang="ko-KR" altLang="en-US" sz="2000" dirty="0">
                <a:solidFill>
                  <a:prstClr val="black"/>
                </a:solidFill>
                <a:cs typeface="+mn-cs"/>
              </a:rPr>
              <a:t>건강상의 편익</a:t>
            </a:r>
            <a:r>
              <a:rPr lang="en-US" altLang="ko-KR" sz="2000" dirty="0">
                <a:solidFill>
                  <a:prstClr val="black"/>
                </a:solidFill>
                <a:cs typeface="+mn-cs"/>
              </a:rPr>
              <a:t>, </a:t>
            </a:r>
            <a:r>
              <a:rPr lang="ko-KR" altLang="en-US" sz="2000" dirty="0">
                <a:solidFill>
                  <a:prstClr val="black"/>
                </a:solidFill>
                <a:cs typeface="+mn-cs"/>
              </a:rPr>
              <a:t>부작용</a:t>
            </a:r>
            <a:r>
              <a:rPr lang="en-US" altLang="ko-KR" sz="2000" dirty="0">
                <a:solidFill>
                  <a:prstClr val="black"/>
                </a:solidFill>
                <a:cs typeface="+mn-cs"/>
              </a:rPr>
              <a:t>, </a:t>
            </a:r>
            <a:r>
              <a:rPr lang="ko-KR" altLang="en-US" sz="2000" dirty="0">
                <a:solidFill>
                  <a:prstClr val="black"/>
                </a:solidFill>
                <a:cs typeface="+mn-cs"/>
              </a:rPr>
              <a:t>위험 요인이 권고안 도출 시 고려되었다</a:t>
            </a:r>
            <a:r>
              <a:rPr lang="en-US" altLang="ko-KR" sz="2000" dirty="0">
                <a:solidFill>
                  <a:prstClr val="black"/>
                </a:solidFill>
                <a:cs typeface="+mn-cs"/>
              </a:rPr>
              <a:t>. </a:t>
            </a:r>
            <a:r>
              <a:rPr lang="ko-KR" altLang="en-US" sz="2000" dirty="0">
                <a:solidFill>
                  <a:prstClr val="black"/>
                </a:solidFill>
                <a:cs typeface="+mn-cs"/>
              </a:rPr>
              <a:t/>
            </a:r>
            <a:br>
              <a:rPr lang="ko-KR" altLang="en-US" sz="2000" dirty="0">
                <a:solidFill>
                  <a:prstClr val="black"/>
                </a:solidFill>
                <a:cs typeface="+mn-cs"/>
              </a:rPr>
            </a:br>
            <a:r>
              <a:rPr lang="en-US" altLang="ko-KR" sz="1600" dirty="0">
                <a:solidFill>
                  <a:srgbClr val="4BACC6"/>
                </a:solidFill>
                <a:latin typeface="Arial" pitchFamily="34" charset="0"/>
                <a:cs typeface="Arial" pitchFamily="34" charset="0"/>
              </a:rPr>
              <a:t>The health benefits, side effects, and risks have been considered in formulating the recommendations. </a:t>
            </a:r>
            <a:endParaRPr lang="ko-KR" altLang="en-US" dirty="0"/>
          </a:p>
        </p:txBody>
      </p:sp>
      <p:graphicFrame>
        <p:nvGraphicFramePr>
          <p:cNvPr id="4" name="내용 개체 틀 3"/>
          <p:cNvGraphicFramePr>
            <a:graphicFrameLocks noGrp="1"/>
          </p:cNvGraphicFramePr>
          <p:nvPr>
            <p:ph idx="1"/>
          </p:nvPr>
        </p:nvGraphicFramePr>
        <p:xfrm>
          <a:off x="656272" y="1988840"/>
          <a:ext cx="7831455" cy="3456384"/>
        </p:xfrm>
        <a:graphic>
          <a:graphicData uri="http://schemas.openxmlformats.org/drawingml/2006/table">
            <a:tbl>
              <a:tblPr>
                <a:tableStyleId>{68D230F3-CF80-4859-8CE7-A43EE81993B5}</a:tableStyleId>
              </a:tblPr>
              <a:tblGrid>
                <a:gridCol w="459344"/>
                <a:gridCol w="7372111"/>
              </a:tblGrid>
              <a:tr h="864096">
                <a:tc>
                  <a:txBody>
                    <a:bodyPr/>
                    <a:lstStyle/>
                    <a:p>
                      <a:pPr marR="101600" algn="ctr">
                        <a:lnSpc>
                          <a:spcPct val="115000"/>
                        </a:lnSpc>
                        <a:spcBef>
                          <a:spcPts val="800"/>
                        </a:spcBef>
                        <a:spcAft>
                          <a:spcPts val="800"/>
                        </a:spcAft>
                      </a:pPr>
                      <a:r>
                        <a:rPr lang="en-US" sz="1800" kern="100" dirty="0"/>
                        <a:t>7</a:t>
                      </a:r>
                      <a:endParaRPr lang="ko-KR" sz="24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ko-KR" sz="1600" kern="100" dirty="0"/>
                        <a:t>건강상의 편익</a:t>
                      </a:r>
                      <a:r>
                        <a:rPr lang="en-US" sz="1600" kern="100" dirty="0"/>
                        <a:t>, </a:t>
                      </a:r>
                      <a:r>
                        <a:rPr lang="ko-KR" sz="1600" kern="100" dirty="0"/>
                        <a:t>부작용</a:t>
                      </a:r>
                      <a:r>
                        <a:rPr lang="en-US" sz="1600" kern="100" dirty="0"/>
                        <a:t>, </a:t>
                      </a:r>
                      <a:r>
                        <a:rPr lang="ko-KR" sz="1600" kern="100" dirty="0"/>
                        <a:t>위험 요인 모두에 대한 근거문헌 및 데이터가 제시되어 있고</a:t>
                      </a:r>
                      <a:r>
                        <a:rPr lang="en-US" sz="1600" kern="100" dirty="0"/>
                        <a:t>, </a:t>
                      </a:r>
                      <a:r>
                        <a:rPr lang="ko-KR" sz="1600" kern="100" dirty="0"/>
                        <a:t>권고안에 그 내용이 반영되어 있는 경우</a:t>
                      </a:r>
                      <a:endParaRPr lang="ko-KR" sz="1600" kern="100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굴림"/>
                      </a:endParaRPr>
                    </a:p>
                  </a:txBody>
                  <a:tcPr marL="62865" marR="62865" marT="0" marB="0" anchor="ctr"/>
                </a:tc>
              </a:tr>
              <a:tr h="864096">
                <a:tc>
                  <a:txBody>
                    <a:bodyPr/>
                    <a:lstStyle/>
                    <a:p>
                      <a:pPr marR="101600" algn="ctr">
                        <a:lnSpc>
                          <a:spcPct val="115000"/>
                        </a:lnSpc>
                        <a:spcBef>
                          <a:spcPts val="800"/>
                        </a:spcBef>
                        <a:spcAft>
                          <a:spcPts val="800"/>
                        </a:spcAft>
                      </a:pPr>
                      <a:r>
                        <a:rPr lang="en-US" sz="1800" kern="100" dirty="0"/>
                        <a:t>5</a:t>
                      </a:r>
                      <a:endParaRPr lang="ko-KR" sz="24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ko-KR" sz="1600" kern="100" dirty="0"/>
                        <a:t>건강상의 편익</a:t>
                      </a:r>
                      <a:r>
                        <a:rPr lang="en-US" sz="1600" kern="100" dirty="0"/>
                        <a:t>, </a:t>
                      </a:r>
                      <a:r>
                        <a:rPr lang="ko-KR" sz="1600" kern="100" dirty="0"/>
                        <a:t>부작용</a:t>
                      </a:r>
                      <a:r>
                        <a:rPr lang="en-US" sz="1600" kern="100" dirty="0"/>
                        <a:t>, </a:t>
                      </a:r>
                      <a:r>
                        <a:rPr lang="ko-KR" sz="1600" kern="100" dirty="0"/>
                        <a:t>위험 요인에 대한 근거문헌 및 데이터가 제시되어 있지 않으나</a:t>
                      </a:r>
                      <a:r>
                        <a:rPr lang="en-US" sz="1600" kern="100" dirty="0"/>
                        <a:t>, </a:t>
                      </a:r>
                      <a:r>
                        <a:rPr lang="ko-KR" sz="1600" kern="100" dirty="0"/>
                        <a:t>권고안에 그 내용이 반영되어 있는 경우</a:t>
                      </a:r>
                      <a:endParaRPr lang="ko-KR" sz="1600" kern="100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굴림"/>
                      </a:endParaRPr>
                    </a:p>
                  </a:txBody>
                  <a:tcPr marL="62865" marR="62865" marT="0" marB="0" anchor="ctr"/>
                </a:tc>
              </a:tr>
              <a:tr h="864096">
                <a:tc>
                  <a:txBody>
                    <a:bodyPr/>
                    <a:lstStyle/>
                    <a:p>
                      <a:pPr marR="101600" algn="ctr">
                        <a:lnSpc>
                          <a:spcPct val="115000"/>
                        </a:lnSpc>
                        <a:spcBef>
                          <a:spcPts val="800"/>
                        </a:spcBef>
                        <a:spcAft>
                          <a:spcPts val="800"/>
                        </a:spcAft>
                      </a:pPr>
                      <a:r>
                        <a:rPr lang="en-US" sz="1800" kern="100" dirty="0"/>
                        <a:t>3 </a:t>
                      </a:r>
                      <a:endParaRPr lang="ko-KR" sz="24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ko-KR" sz="1600" kern="100" dirty="0"/>
                        <a:t>건강상의 편익</a:t>
                      </a:r>
                      <a:r>
                        <a:rPr lang="en-US" sz="1600" kern="100" dirty="0"/>
                        <a:t>, </a:t>
                      </a:r>
                      <a:r>
                        <a:rPr lang="ko-KR" sz="1600" kern="100" dirty="0"/>
                        <a:t>부작용</a:t>
                      </a:r>
                      <a:r>
                        <a:rPr lang="en-US" sz="1600" kern="100" dirty="0"/>
                        <a:t>, </a:t>
                      </a:r>
                      <a:r>
                        <a:rPr lang="ko-KR" sz="1600" kern="100" dirty="0"/>
                        <a:t>위험 요인에 대한 근거문헌 및 데이터도 제시되어 있지 않고</a:t>
                      </a:r>
                      <a:r>
                        <a:rPr lang="en-US" sz="1600" kern="100" dirty="0"/>
                        <a:t>, </a:t>
                      </a:r>
                      <a:r>
                        <a:rPr lang="ko-KR" sz="1600" kern="100" dirty="0"/>
                        <a:t>권고안에 일부만 반영된 경우</a:t>
                      </a:r>
                      <a:endParaRPr lang="ko-KR" sz="1600" kern="100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굴림"/>
                      </a:endParaRPr>
                    </a:p>
                  </a:txBody>
                  <a:tcPr marL="62865" marR="62865" marT="0" marB="0" anchor="ctr"/>
                </a:tc>
              </a:tr>
              <a:tr h="864096">
                <a:tc>
                  <a:txBody>
                    <a:bodyPr/>
                    <a:lstStyle/>
                    <a:p>
                      <a:pPr marR="101600" algn="ctr">
                        <a:lnSpc>
                          <a:spcPct val="115000"/>
                        </a:lnSpc>
                        <a:spcBef>
                          <a:spcPts val="800"/>
                        </a:spcBef>
                        <a:spcAft>
                          <a:spcPts val="800"/>
                        </a:spcAft>
                      </a:pPr>
                      <a:r>
                        <a:rPr lang="en-US" sz="1800" kern="100" dirty="0"/>
                        <a:t>1</a:t>
                      </a:r>
                      <a:endParaRPr lang="ko-KR" sz="24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ko-KR" sz="1600" kern="100" dirty="0"/>
                        <a:t>건강상의 편익</a:t>
                      </a:r>
                      <a:r>
                        <a:rPr lang="en-US" sz="1600" kern="100" dirty="0"/>
                        <a:t>, </a:t>
                      </a:r>
                      <a:r>
                        <a:rPr lang="ko-KR" sz="1600" kern="100" dirty="0"/>
                        <a:t>부작용</a:t>
                      </a:r>
                      <a:r>
                        <a:rPr lang="en-US" sz="1600" kern="100" dirty="0"/>
                        <a:t>, </a:t>
                      </a:r>
                      <a:r>
                        <a:rPr lang="ko-KR" sz="1600" kern="100" dirty="0"/>
                        <a:t>위험 요인이 권고안에 반영되지 않은 경우</a:t>
                      </a:r>
                      <a:endParaRPr lang="ko-KR" sz="1600" kern="100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굴림"/>
                      </a:endParaRPr>
                    </a:p>
                  </a:txBody>
                  <a:tcPr marL="62865" marR="62865" marT="0" marB="0" anchor="ctr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72308" y="223595"/>
            <a:ext cx="6951784" cy="5844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4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83323" y="367863"/>
            <a:ext cx="7910020" cy="560364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342900" lvl="0" indent="-342900">
              <a:lnSpc>
                <a:spcPct val="150000"/>
              </a:lnSpc>
              <a:spcBef>
                <a:spcPts val="600"/>
              </a:spcBef>
            </a:pPr>
            <a:r>
              <a:rPr lang="en-US" altLang="ko-KR" sz="2000" dirty="0">
                <a:solidFill>
                  <a:prstClr val="black"/>
                </a:solidFill>
                <a:cs typeface="+mn-cs"/>
              </a:rPr>
              <a:t>12. </a:t>
            </a:r>
            <a:r>
              <a:rPr lang="ko-KR" altLang="en-US" sz="2000" dirty="0">
                <a:solidFill>
                  <a:prstClr val="black"/>
                </a:solidFill>
                <a:cs typeface="+mn-cs"/>
              </a:rPr>
              <a:t>권고안과 이를 뒷받침하는 근거를 명확하게 연결 지을 수 있다</a:t>
            </a:r>
            <a:r>
              <a:rPr lang="en-US" altLang="ko-KR" sz="2000" dirty="0">
                <a:solidFill>
                  <a:prstClr val="black"/>
                </a:solidFill>
                <a:cs typeface="+mn-cs"/>
              </a:rPr>
              <a:t>. </a:t>
            </a:r>
            <a:r>
              <a:rPr lang="ko-KR" altLang="en-US" sz="2000" dirty="0">
                <a:solidFill>
                  <a:prstClr val="black"/>
                </a:solidFill>
                <a:cs typeface="+mn-cs"/>
              </a:rPr>
              <a:t/>
            </a:r>
            <a:br>
              <a:rPr lang="ko-KR" altLang="en-US" sz="2000" dirty="0">
                <a:solidFill>
                  <a:prstClr val="black"/>
                </a:solidFill>
                <a:cs typeface="+mn-cs"/>
              </a:rPr>
            </a:br>
            <a:r>
              <a:rPr lang="en-US" altLang="ko-KR" sz="1600" dirty="0">
                <a:solidFill>
                  <a:srgbClr val="4BACC6"/>
                </a:solidFill>
                <a:latin typeface="Arial" pitchFamily="34" charset="0"/>
                <a:cs typeface="Arial" pitchFamily="34" charset="0"/>
              </a:rPr>
              <a:t>There is an explicit link between the recommendations and the supporting evidence. </a:t>
            </a:r>
            <a:endParaRPr lang="ko-KR" altLang="en-US" dirty="0"/>
          </a:p>
        </p:txBody>
      </p:sp>
      <p:graphicFrame>
        <p:nvGraphicFramePr>
          <p:cNvPr id="4" name="내용 개체 틀 3"/>
          <p:cNvGraphicFramePr>
            <a:graphicFrameLocks noGrp="1"/>
          </p:cNvGraphicFramePr>
          <p:nvPr>
            <p:ph idx="1"/>
          </p:nvPr>
        </p:nvGraphicFramePr>
        <p:xfrm>
          <a:off x="656272" y="2132855"/>
          <a:ext cx="7831455" cy="2964768"/>
        </p:xfrm>
        <a:graphic>
          <a:graphicData uri="http://schemas.openxmlformats.org/drawingml/2006/table">
            <a:tbl>
              <a:tblPr>
                <a:tableStyleId>{68D230F3-CF80-4859-8CE7-A43EE81993B5}</a:tableStyleId>
              </a:tblPr>
              <a:tblGrid>
                <a:gridCol w="459344"/>
                <a:gridCol w="7372111"/>
              </a:tblGrid>
              <a:tr h="741192">
                <a:tc>
                  <a:txBody>
                    <a:bodyPr/>
                    <a:lstStyle/>
                    <a:p>
                      <a:pPr marR="101600" algn="ctr">
                        <a:lnSpc>
                          <a:spcPct val="115000"/>
                        </a:lnSpc>
                        <a:spcBef>
                          <a:spcPts val="800"/>
                        </a:spcBef>
                        <a:spcAft>
                          <a:spcPts val="800"/>
                        </a:spcAft>
                      </a:pPr>
                      <a:r>
                        <a:rPr lang="en-US" sz="1800" kern="100" dirty="0"/>
                        <a:t>7</a:t>
                      </a:r>
                      <a:endParaRPr lang="ko-KR" sz="24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ko-KR" sz="1600" kern="100" dirty="0"/>
                        <a:t>권고안이 근거와 연결되어 있으며</a:t>
                      </a:r>
                      <a:r>
                        <a:rPr lang="en-US" sz="1600" kern="100" dirty="0"/>
                        <a:t>, </a:t>
                      </a:r>
                      <a:r>
                        <a:rPr lang="ko-KR" sz="1600" kern="100" dirty="0"/>
                        <a:t>권고안이 지침의 근거요약과 </a:t>
                      </a:r>
                      <a:r>
                        <a:rPr lang="ko-KR" sz="1600" kern="100" dirty="0" err="1"/>
                        <a:t>근거표에</a:t>
                      </a:r>
                      <a:r>
                        <a:rPr lang="ko-KR" sz="1600" kern="100" dirty="0"/>
                        <a:t> 연계되어 있는 경우</a:t>
                      </a:r>
                      <a:endParaRPr lang="ko-KR" sz="1600" kern="100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굴림"/>
                      </a:endParaRPr>
                    </a:p>
                  </a:txBody>
                  <a:tcPr marL="62865" marR="62865" marT="0" marB="0" anchor="ctr"/>
                </a:tc>
              </a:tr>
              <a:tr h="741192">
                <a:tc>
                  <a:txBody>
                    <a:bodyPr/>
                    <a:lstStyle/>
                    <a:p>
                      <a:pPr marR="101600" algn="ctr">
                        <a:lnSpc>
                          <a:spcPct val="115000"/>
                        </a:lnSpc>
                        <a:spcBef>
                          <a:spcPts val="800"/>
                        </a:spcBef>
                        <a:spcAft>
                          <a:spcPts val="800"/>
                        </a:spcAft>
                      </a:pPr>
                      <a:r>
                        <a:rPr lang="en-US" sz="1800" kern="100" dirty="0"/>
                        <a:t>5</a:t>
                      </a:r>
                      <a:endParaRPr lang="ko-KR" sz="24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ko-KR" sz="1600" kern="100" dirty="0"/>
                        <a:t>권고안이 근거와 연결되어 있고</a:t>
                      </a:r>
                      <a:r>
                        <a:rPr lang="en-US" sz="1600" kern="100" dirty="0"/>
                        <a:t>, </a:t>
                      </a:r>
                      <a:r>
                        <a:rPr lang="ko-KR" sz="1600" kern="100" dirty="0"/>
                        <a:t>핵심 근거의 요약이나 참고문헌 목록이 있으면서</a:t>
                      </a:r>
                      <a:r>
                        <a:rPr lang="en-US" sz="1600" kern="100" dirty="0"/>
                        <a:t>, </a:t>
                      </a:r>
                      <a:r>
                        <a:rPr lang="ko-KR" sz="1600" kern="100" dirty="0" err="1"/>
                        <a:t>근거표가</a:t>
                      </a:r>
                      <a:r>
                        <a:rPr lang="ko-KR" sz="1600" kern="100" dirty="0"/>
                        <a:t> 제시되지 않은 경우</a:t>
                      </a:r>
                      <a:endParaRPr lang="ko-KR" sz="1600" kern="100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굴림"/>
                      </a:endParaRPr>
                    </a:p>
                  </a:txBody>
                  <a:tcPr marL="62865" marR="62865" marT="0" marB="0" anchor="ctr"/>
                </a:tc>
              </a:tr>
              <a:tr h="741192">
                <a:tc>
                  <a:txBody>
                    <a:bodyPr/>
                    <a:lstStyle/>
                    <a:p>
                      <a:pPr marR="101600" algn="ctr">
                        <a:lnSpc>
                          <a:spcPct val="115000"/>
                        </a:lnSpc>
                        <a:spcBef>
                          <a:spcPts val="800"/>
                        </a:spcBef>
                        <a:spcAft>
                          <a:spcPts val="800"/>
                        </a:spcAft>
                      </a:pPr>
                      <a:r>
                        <a:rPr lang="en-US" sz="1800" kern="100" dirty="0"/>
                        <a:t>3 </a:t>
                      </a:r>
                      <a:endParaRPr lang="ko-KR" sz="24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ko-KR" sz="1600" kern="100" dirty="0"/>
                        <a:t>권고안의 일부만이 근거와 연결된 경우</a:t>
                      </a:r>
                      <a:endParaRPr lang="ko-KR" sz="1600" kern="100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굴림"/>
                      </a:endParaRPr>
                    </a:p>
                  </a:txBody>
                  <a:tcPr marL="62865" marR="62865" marT="0" marB="0" anchor="ctr"/>
                </a:tc>
              </a:tr>
              <a:tr h="741192">
                <a:tc>
                  <a:txBody>
                    <a:bodyPr/>
                    <a:lstStyle/>
                    <a:p>
                      <a:pPr marR="101600" algn="ctr">
                        <a:lnSpc>
                          <a:spcPct val="115000"/>
                        </a:lnSpc>
                        <a:spcBef>
                          <a:spcPts val="800"/>
                        </a:spcBef>
                        <a:spcAft>
                          <a:spcPts val="800"/>
                        </a:spcAft>
                      </a:pPr>
                      <a:r>
                        <a:rPr lang="en-US" sz="1800" kern="100" dirty="0"/>
                        <a:t>1</a:t>
                      </a:r>
                      <a:endParaRPr lang="ko-KR" sz="24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ko-KR" sz="1600" kern="100" dirty="0"/>
                        <a:t>권고안이 지침의 근거요약과 </a:t>
                      </a:r>
                      <a:r>
                        <a:rPr lang="ko-KR" sz="1600" kern="100" dirty="0" err="1"/>
                        <a:t>근거표에</a:t>
                      </a:r>
                      <a:r>
                        <a:rPr lang="ko-KR" sz="1600" kern="100" dirty="0"/>
                        <a:t> 연계되어 있지 않은 경우</a:t>
                      </a:r>
                      <a:endParaRPr lang="ko-KR" sz="1600" kern="100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굴림"/>
                      </a:endParaRPr>
                    </a:p>
                  </a:txBody>
                  <a:tcPr marL="62865" marR="62865" marT="0" marB="0" anchor="ctr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5"/>
          <p:cNvGrpSpPr/>
          <p:nvPr/>
        </p:nvGrpSpPr>
        <p:grpSpPr>
          <a:xfrm>
            <a:off x="104610" y="499745"/>
            <a:ext cx="8945983" cy="5319282"/>
            <a:chOff x="104610" y="499745"/>
            <a:chExt cx="8945983" cy="5319282"/>
          </a:xfrm>
        </p:grpSpPr>
        <p:pic>
          <p:nvPicPr>
            <p:cNvPr id="18434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04610" y="499745"/>
              <a:ext cx="4418245" cy="5319282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18435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545406" y="506146"/>
              <a:ext cx="4505187" cy="5295571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</p:grpSp>
    </p:spTree>
    <p:extLst>
      <p:ext uri="{BB962C8B-B14F-4D97-AF65-F5344CB8AC3E}">
        <p14:creationId xmlns="" xmlns:p14="http://schemas.microsoft.com/office/powerpoint/2010/main" val="2059081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4000" dirty="0" smtClean="0"/>
              <a:t>평가영역</a:t>
            </a:r>
            <a:r>
              <a:rPr lang="en-US" altLang="ko-KR" sz="4000" dirty="0"/>
              <a:t> </a:t>
            </a:r>
            <a:r>
              <a:rPr lang="en-US" altLang="ko-KR" sz="4000" dirty="0" smtClean="0"/>
              <a:t>2. </a:t>
            </a:r>
            <a:r>
              <a:rPr lang="ko-KR" altLang="en-US" sz="4000" dirty="0" smtClean="0"/>
              <a:t>이해당사자의 참여</a:t>
            </a:r>
            <a:endParaRPr lang="ko-KR" altLang="en-US" sz="40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 startAt="4"/>
            </a:pPr>
            <a:r>
              <a:rPr lang="ko-KR" altLang="en-US" sz="2000" dirty="0" smtClean="0"/>
              <a:t>진료지침 </a:t>
            </a:r>
            <a:r>
              <a:rPr lang="ko-KR" altLang="en-US" sz="2000" dirty="0"/>
              <a:t>개발 그룹은 모든 </a:t>
            </a:r>
            <a:r>
              <a:rPr lang="ko-KR" altLang="en-US" sz="2000" dirty="0">
                <a:solidFill>
                  <a:srgbClr val="FF0000"/>
                </a:solidFill>
              </a:rPr>
              <a:t>관련</a:t>
            </a:r>
            <a:r>
              <a:rPr lang="ko-KR" altLang="en-US" sz="2000" dirty="0"/>
              <a:t> 전문가 집단을 포함하고 있다</a:t>
            </a:r>
            <a:r>
              <a:rPr lang="en-US" altLang="ko-KR" sz="2000" dirty="0" smtClean="0"/>
              <a:t>. </a:t>
            </a:r>
            <a:endParaRPr lang="ko-KR" altLang="en-US" sz="2000" dirty="0"/>
          </a:p>
          <a:p>
            <a:pPr lvl="1">
              <a:lnSpc>
                <a:spcPct val="150000"/>
              </a:lnSpc>
              <a:buNone/>
            </a:pPr>
            <a:r>
              <a:rPr lang="en-US" altLang="ko-KR" sz="1600" dirty="0">
                <a:solidFill>
                  <a:schemeClr val="accent5"/>
                </a:solidFill>
                <a:latin typeface="Arial" pitchFamily="34" charset="0"/>
                <a:cs typeface="Arial" pitchFamily="34" charset="0"/>
              </a:rPr>
              <a:t>The guideline development group includes individuals from all relevant professional groups. </a:t>
            </a:r>
            <a:endParaRPr lang="ko-KR" altLang="en-US" sz="1600" dirty="0">
              <a:solidFill>
                <a:schemeClr val="accent5"/>
              </a:solidFill>
              <a:latin typeface="Arial" pitchFamily="34" charset="0"/>
              <a:cs typeface="Arial" pitchFamily="34" charset="0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 startAt="5"/>
            </a:pPr>
            <a:r>
              <a:rPr lang="ko-KR" altLang="en-US" sz="2000" dirty="0" smtClean="0"/>
              <a:t>진료지침을 </a:t>
            </a:r>
            <a:r>
              <a:rPr lang="ko-KR" altLang="en-US" sz="2000" dirty="0">
                <a:solidFill>
                  <a:srgbClr val="FF0000"/>
                </a:solidFill>
              </a:rPr>
              <a:t>적용</a:t>
            </a:r>
            <a:r>
              <a:rPr lang="ko-KR" altLang="en-US" sz="2000" dirty="0"/>
              <a:t>할 인구집단</a:t>
            </a:r>
            <a:r>
              <a:rPr lang="en-US" altLang="ko-KR" sz="2000" dirty="0"/>
              <a:t>(</a:t>
            </a:r>
            <a:r>
              <a:rPr lang="ko-KR" altLang="en-US" sz="2000" dirty="0"/>
              <a:t>환자</a:t>
            </a:r>
            <a:r>
              <a:rPr lang="en-US" altLang="ko-KR" sz="2000" dirty="0"/>
              <a:t>, </a:t>
            </a:r>
            <a:r>
              <a:rPr lang="ko-KR" altLang="en-US" sz="2000" dirty="0"/>
              <a:t>일반인 등</a:t>
            </a:r>
            <a:r>
              <a:rPr lang="en-US" altLang="ko-KR" sz="2000" dirty="0"/>
              <a:t>)</a:t>
            </a:r>
            <a:r>
              <a:rPr lang="ko-KR" altLang="en-US" sz="2000" dirty="0"/>
              <a:t>의 관점과 선호도를 고려했고</a:t>
            </a:r>
            <a:r>
              <a:rPr lang="en-US" altLang="ko-KR" sz="2000" dirty="0"/>
              <a:t>, </a:t>
            </a:r>
            <a:r>
              <a:rPr lang="ko-KR" altLang="en-US" sz="2000" dirty="0"/>
              <a:t>그 내용을 </a:t>
            </a:r>
            <a:r>
              <a:rPr lang="ko-KR" altLang="en-US" sz="2000" dirty="0" smtClean="0"/>
              <a:t>포함하고 </a:t>
            </a:r>
            <a:r>
              <a:rPr lang="ko-KR" altLang="en-US" sz="2000" dirty="0"/>
              <a:t>있다</a:t>
            </a:r>
            <a:r>
              <a:rPr lang="en-US" altLang="ko-KR" sz="2000" dirty="0"/>
              <a:t>. </a:t>
            </a:r>
            <a:endParaRPr lang="ko-KR" altLang="en-US" sz="2000" dirty="0"/>
          </a:p>
          <a:p>
            <a:pPr lvl="1">
              <a:lnSpc>
                <a:spcPct val="150000"/>
              </a:lnSpc>
              <a:buNone/>
            </a:pPr>
            <a:r>
              <a:rPr lang="en-US" altLang="ko-KR" sz="1600" dirty="0">
                <a:solidFill>
                  <a:schemeClr val="accent5"/>
                </a:solidFill>
                <a:latin typeface="Arial" pitchFamily="34" charset="0"/>
                <a:cs typeface="Arial" pitchFamily="34" charset="0"/>
              </a:rPr>
              <a:t>The views and preferences of the target population (patients, public, etc.) have been sought. </a:t>
            </a:r>
            <a:endParaRPr lang="ko-KR" altLang="en-US" sz="1600" dirty="0">
              <a:solidFill>
                <a:schemeClr val="accent5"/>
              </a:solidFill>
              <a:latin typeface="Arial" pitchFamily="34" charset="0"/>
              <a:cs typeface="Arial" pitchFamily="34" charset="0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 startAt="6"/>
            </a:pPr>
            <a:r>
              <a:rPr lang="ko-KR" altLang="en-US" sz="2000" dirty="0" smtClean="0"/>
              <a:t>진료지침을 </a:t>
            </a:r>
            <a:r>
              <a:rPr lang="ko-KR" altLang="en-US" sz="2000" dirty="0"/>
              <a:t>주로 </a:t>
            </a:r>
            <a:r>
              <a:rPr lang="ko-KR" altLang="en-US" sz="2000" dirty="0">
                <a:solidFill>
                  <a:srgbClr val="FF0000"/>
                </a:solidFill>
              </a:rPr>
              <a:t>활용</a:t>
            </a:r>
            <a:r>
              <a:rPr lang="ko-KR" altLang="en-US" sz="2000" dirty="0"/>
              <a:t>할 사용자 집단이 분명하게 규정되어 있다</a:t>
            </a:r>
            <a:r>
              <a:rPr lang="en-US" altLang="ko-KR" sz="2000" dirty="0" smtClean="0"/>
              <a:t>.</a:t>
            </a:r>
            <a:endParaRPr lang="ko-KR" altLang="en-US" sz="2000" dirty="0"/>
          </a:p>
          <a:p>
            <a:pPr lvl="1">
              <a:lnSpc>
                <a:spcPct val="150000"/>
              </a:lnSpc>
              <a:buNone/>
            </a:pPr>
            <a:r>
              <a:rPr lang="en-US" altLang="ko-KR" sz="1600" dirty="0">
                <a:solidFill>
                  <a:schemeClr val="accent5"/>
                </a:solidFill>
                <a:latin typeface="Arial" pitchFamily="34" charset="0"/>
                <a:cs typeface="Arial" pitchFamily="34" charset="0"/>
              </a:rPr>
              <a:t>The target users of the guideline are clearly defined.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1787" y="476672"/>
            <a:ext cx="4836277" cy="23429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57377" y="2022707"/>
            <a:ext cx="6192688" cy="43454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직사각형 5"/>
          <p:cNvSpPr/>
          <p:nvPr/>
        </p:nvSpPr>
        <p:spPr>
          <a:xfrm>
            <a:off x="4824536" y="476672"/>
            <a:ext cx="3995936" cy="27699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altLang="ko-KR" sz="1200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http://www.neurology.org/content/76/20/1758/suppl/DC1</a:t>
            </a:r>
            <a:endParaRPr lang="ko-KR" altLang="en-US" sz="1200" dirty="0">
              <a:solidFill>
                <a:srgbClr val="FFFF00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342900" lvl="0" indent="-342900">
              <a:lnSpc>
                <a:spcPct val="150000"/>
              </a:lnSpc>
              <a:spcBef>
                <a:spcPts val="600"/>
              </a:spcBef>
            </a:pPr>
            <a:r>
              <a:rPr lang="en-US" altLang="ko-KR" sz="2000" dirty="0">
                <a:solidFill>
                  <a:prstClr val="black"/>
                </a:solidFill>
                <a:cs typeface="+mn-cs"/>
              </a:rPr>
              <a:t>13. </a:t>
            </a:r>
            <a:r>
              <a:rPr lang="ko-KR" altLang="en-US" sz="2000" dirty="0">
                <a:solidFill>
                  <a:prstClr val="black"/>
                </a:solidFill>
                <a:cs typeface="+mn-cs"/>
              </a:rPr>
              <a:t>진료지침은 출판 전에 외부 전문가들에 의한 검토 과정이 있었다</a:t>
            </a:r>
            <a:r>
              <a:rPr lang="en-US" altLang="ko-KR" sz="2000" dirty="0">
                <a:solidFill>
                  <a:prstClr val="black"/>
                </a:solidFill>
                <a:cs typeface="+mn-cs"/>
              </a:rPr>
              <a:t>. </a:t>
            </a:r>
            <a:r>
              <a:rPr lang="ko-KR" altLang="en-US" sz="2000" dirty="0">
                <a:solidFill>
                  <a:prstClr val="black"/>
                </a:solidFill>
                <a:cs typeface="+mn-cs"/>
              </a:rPr>
              <a:t/>
            </a:r>
            <a:br>
              <a:rPr lang="ko-KR" altLang="en-US" sz="2000" dirty="0">
                <a:solidFill>
                  <a:prstClr val="black"/>
                </a:solidFill>
                <a:cs typeface="+mn-cs"/>
              </a:rPr>
            </a:br>
            <a:r>
              <a:rPr lang="en-US" altLang="ko-KR" sz="1600" dirty="0">
                <a:solidFill>
                  <a:srgbClr val="4BACC6"/>
                </a:solidFill>
                <a:latin typeface="Arial" pitchFamily="34" charset="0"/>
                <a:cs typeface="Arial" pitchFamily="34" charset="0"/>
              </a:rPr>
              <a:t>The guideline has been externally reviewed by experts prior to its publication. </a:t>
            </a:r>
            <a:endParaRPr lang="ko-KR" altLang="en-US" dirty="0"/>
          </a:p>
        </p:txBody>
      </p:sp>
      <p:graphicFrame>
        <p:nvGraphicFramePr>
          <p:cNvPr id="4" name="내용 개체 틀 3"/>
          <p:cNvGraphicFramePr>
            <a:graphicFrameLocks noGrp="1"/>
          </p:cNvGraphicFramePr>
          <p:nvPr>
            <p:ph idx="1"/>
          </p:nvPr>
        </p:nvGraphicFramePr>
        <p:xfrm>
          <a:off x="656272" y="1628801"/>
          <a:ext cx="7831455" cy="4075628"/>
        </p:xfrm>
        <a:graphic>
          <a:graphicData uri="http://schemas.openxmlformats.org/drawingml/2006/table">
            <a:tbl>
              <a:tblPr>
                <a:tableStyleId>{68D230F3-CF80-4859-8CE7-A43EE81993B5}</a:tableStyleId>
              </a:tblPr>
              <a:tblGrid>
                <a:gridCol w="459344"/>
                <a:gridCol w="7372111"/>
              </a:tblGrid>
              <a:tr h="1018907">
                <a:tc>
                  <a:txBody>
                    <a:bodyPr/>
                    <a:lstStyle/>
                    <a:p>
                      <a:pPr marR="101600" algn="ctr">
                        <a:lnSpc>
                          <a:spcPct val="115000"/>
                        </a:lnSpc>
                        <a:spcBef>
                          <a:spcPts val="800"/>
                        </a:spcBef>
                        <a:spcAft>
                          <a:spcPts val="800"/>
                        </a:spcAft>
                      </a:pPr>
                      <a:r>
                        <a:rPr lang="en-US" sz="1800" kern="100" dirty="0"/>
                        <a:t>7</a:t>
                      </a:r>
                      <a:endParaRPr lang="ko-KR" sz="24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ko-KR" sz="1600" kern="100"/>
                        <a:t>외부검토자</a:t>
                      </a:r>
                      <a:r>
                        <a:rPr lang="en-US" sz="1600" kern="100"/>
                        <a:t>(</a:t>
                      </a:r>
                      <a:r>
                        <a:rPr lang="ko-KR" sz="1600" kern="100"/>
                        <a:t>인원수</a:t>
                      </a:r>
                      <a:r>
                        <a:rPr lang="en-US" sz="1600" kern="100"/>
                        <a:t>, </a:t>
                      </a:r>
                      <a:r>
                        <a:rPr lang="ko-KR" sz="1600" kern="100"/>
                        <a:t>검토자의 유형</a:t>
                      </a:r>
                      <a:r>
                        <a:rPr lang="en-US" sz="1600" kern="100"/>
                        <a:t>, </a:t>
                      </a:r>
                      <a:r>
                        <a:rPr lang="ko-KR" sz="1600" kern="100"/>
                        <a:t>소속</a:t>
                      </a:r>
                      <a:r>
                        <a:rPr lang="en-US" sz="1600" kern="100"/>
                        <a:t>), </a:t>
                      </a:r>
                      <a:r>
                        <a:rPr lang="ko-KR" sz="1600" kern="100"/>
                        <a:t>검토목적</a:t>
                      </a:r>
                      <a:r>
                        <a:rPr lang="en-US" sz="1600" kern="100"/>
                        <a:t>, </a:t>
                      </a:r>
                      <a:r>
                        <a:rPr lang="ko-KR" sz="1600" kern="100"/>
                        <a:t>시행방법</a:t>
                      </a:r>
                      <a:r>
                        <a:rPr lang="en-US" sz="1600" kern="100"/>
                        <a:t>(</a:t>
                      </a:r>
                      <a:r>
                        <a:rPr lang="ko-KR" sz="1600" kern="100"/>
                        <a:t>평가척도</a:t>
                      </a:r>
                      <a:r>
                        <a:rPr lang="en-US" sz="1600" kern="100"/>
                        <a:t>, </a:t>
                      </a:r>
                      <a:r>
                        <a:rPr lang="ko-KR" sz="1600" kern="100"/>
                        <a:t>개방형질문</a:t>
                      </a:r>
                      <a:r>
                        <a:rPr lang="en-US" sz="1600" kern="100"/>
                        <a:t>), </a:t>
                      </a:r>
                      <a:r>
                        <a:rPr lang="ko-KR" sz="1600" kern="100"/>
                        <a:t>수집 정보와 결과</a:t>
                      </a:r>
                      <a:r>
                        <a:rPr lang="en-US" sz="1600" kern="100"/>
                        <a:t>(</a:t>
                      </a:r>
                      <a:r>
                        <a:rPr lang="ko-KR" sz="1600" kern="100"/>
                        <a:t>핵심소견의 요약</a:t>
                      </a:r>
                      <a:r>
                        <a:rPr lang="en-US" sz="1600" kern="100"/>
                        <a:t>)</a:t>
                      </a:r>
                      <a:r>
                        <a:rPr lang="ko-KR" sz="1600" kern="100"/>
                        <a:t>가 모두 서술되어 있고</a:t>
                      </a:r>
                      <a:r>
                        <a:rPr lang="en-US" sz="1600" kern="100"/>
                        <a:t>, </a:t>
                      </a:r>
                      <a:r>
                        <a:rPr lang="ko-KR" sz="1600" kern="100"/>
                        <a:t>수집 정보가 개발과정과 권고안에 어떻게 반영되었는지를 서술한 경우</a:t>
                      </a:r>
                      <a:endParaRPr lang="ko-KR" sz="1600" kern="10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굴림"/>
                      </a:endParaRPr>
                    </a:p>
                  </a:txBody>
                  <a:tcPr marL="62865" marR="62865" marT="0" marB="0" anchor="ctr"/>
                </a:tc>
              </a:tr>
              <a:tr h="1018907">
                <a:tc>
                  <a:txBody>
                    <a:bodyPr/>
                    <a:lstStyle/>
                    <a:p>
                      <a:pPr marR="101600" algn="ctr">
                        <a:lnSpc>
                          <a:spcPct val="115000"/>
                        </a:lnSpc>
                        <a:spcBef>
                          <a:spcPts val="800"/>
                        </a:spcBef>
                        <a:spcAft>
                          <a:spcPts val="800"/>
                        </a:spcAft>
                      </a:pPr>
                      <a:r>
                        <a:rPr lang="en-US" sz="1800" kern="100" dirty="0"/>
                        <a:t>5</a:t>
                      </a:r>
                      <a:endParaRPr lang="ko-KR" sz="24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ko-KR" sz="1600" kern="100"/>
                        <a:t>외부검토자</a:t>
                      </a:r>
                      <a:r>
                        <a:rPr lang="en-US" sz="1600" kern="100"/>
                        <a:t>, </a:t>
                      </a:r>
                      <a:r>
                        <a:rPr lang="ko-KR" sz="1600" kern="100"/>
                        <a:t>검토목적</a:t>
                      </a:r>
                      <a:r>
                        <a:rPr lang="en-US" sz="1600" kern="100"/>
                        <a:t>, </a:t>
                      </a:r>
                      <a:r>
                        <a:rPr lang="ko-KR" sz="1600" kern="100"/>
                        <a:t>시행방법</a:t>
                      </a:r>
                      <a:r>
                        <a:rPr lang="en-US" sz="1600" kern="100"/>
                        <a:t>, </a:t>
                      </a:r>
                      <a:r>
                        <a:rPr lang="ko-KR" sz="1600" kern="100"/>
                        <a:t>수집 정보와 결과가 일부 서술되어 있으면서</a:t>
                      </a:r>
                      <a:r>
                        <a:rPr lang="en-US" sz="1600" kern="100"/>
                        <a:t>, </a:t>
                      </a:r>
                      <a:r>
                        <a:rPr lang="ko-KR" sz="1600" kern="100"/>
                        <a:t>수집 정보가 개발과정과 권고안에 어떻게 반영되었는지를 서술한 경우</a:t>
                      </a:r>
                      <a:endParaRPr lang="ko-KR" sz="1600" kern="100">
                        <a:solidFill>
                          <a:srgbClr val="0000FF"/>
                        </a:solidFill>
                        <a:latin typeface="맑은 고딕"/>
                        <a:ea typeface="맑은 고딕"/>
                        <a:cs typeface="굴림"/>
                      </a:endParaRPr>
                    </a:p>
                  </a:txBody>
                  <a:tcPr marL="62865" marR="62865" marT="0" marB="0" anchor="ctr"/>
                </a:tc>
              </a:tr>
              <a:tr h="1018907">
                <a:tc>
                  <a:txBody>
                    <a:bodyPr/>
                    <a:lstStyle/>
                    <a:p>
                      <a:pPr marR="101600" algn="ctr">
                        <a:lnSpc>
                          <a:spcPct val="115000"/>
                        </a:lnSpc>
                        <a:spcBef>
                          <a:spcPts val="800"/>
                        </a:spcBef>
                        <a:spcAft>
                          <a:spcPts val="800"/>
                        </a:spcAft>
                      </a:pPr>
                      <a:r>
                        <a:rPr lang="en-US" sz="1800" kern="100" dirty="0"/>
                        <a:t>3</a:t>
                      </a:r>
                      <a:endParaRPr lang="ko-KR" sz="24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ko-KR" sz="1600" kern="100"/>
                        <a:t>외부검토자</a:t>
                      </a:r>
                      <a:r>
                        <a:rPr lang="en-US" sz="1600" kern="100"/>
                        <a:t>, </a:t>
                      </a:r>
                      <a:r>
                        <a:rPr lang="ko-KR" sz="1600" kern="100"/>
                        <a:t>검토목적</a:t>
                      </a:r>
                      <a:r>
                        <a:rPr lang="en-US" sz="1600" kern="100"/>
                        <a:t>, </a:t>
                      </a:r>
                      <a:r>
                        <a:rPr lang="ko-KR" sz="1600" kern="100"/>
                        <a:t>시행방법</a:t>
                      </a:r>
                      <a:r>
                        <a:rPr lang="en-US" sz="1600" kern="100"/>
                        <a:t>, </a:t>
                      </a:r>
                      <a:r>
                        <a:rPr lang="ko-KR" sz="1600" kern="100"/>
                        <a:t>수집정보와 결과가 일부 서술되어 있으나</a:t>
                      </a:r>
                      <a:r>
                        <a:rPr lang="en-US" sz="1600" kern="100"/>
                        <a:t>, </a:t>
                      </a:r>
                      <a:r>
                        <a:rPr lang="ko-KR" sz="1600" kern="100"/>
                        <a:t>수집정보가 개발 과정과 권고안에 어떻게 반영되었는지를 서술하지 않은 경우</a:t>
                      </a:r>
                      <a:endParaRPr lang="ko-KR" sz="1600" kern="100">
                        <a:solidFill>
                          <a:srgbClr val="0000FF"/>
                        </a:solidFill>
                        <a:latin typeface="맑은 고딕"/>
                        <a:ea typeface="맑은 고딕"/>
                        <a:cs typeface="굴림"/>
                      </a:endParaRPr>
                    </a:p>
                  </a:txBody>
                  <a:tcPr marL="62865" marR="62865" marT="0" marB="0" anchor="ctr"/>
                </a:tc>
              </a:tr>
              <a:tr h="1018907">
                <a:tc>
                  <a:txBody>
                    <a:bodyPr/>
                    <a:lstStyle/>
                    <a:p>
                      <a:pPr marR="101600" algn="ctr">
                        <a:lnSpc>
                          <a:spcPct val="115000"/>
                        </a:lnSpc>
                        <a:spcBef>
                          <a:spcPts val="800"/>
                        </a:spcBef>
                        <a:spcAft>
                          <a:spcPts val="800"/>
                        </a:spcAft>
                      </a:pPr>
                      <a:r>
                        <a:rPr lang="en-US" sz="1800" kern="100" dirty="0"/>
                        <a:t>1</a:t>
                      </a:r>
                      <a:endParaRPr lang="ko-KR" sz="24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ko-KR" sz="1600" kern="100" dirty="0"/>
                        <a:t>외부검토자</a:t>
                      </a:r>
                      <a:r>
                        <a:rPr lang="en-US" sz="1600" kern="100" dirty="0"/>
                        <a:t>, </a:t>
                      </a:r>
                      <a:r>
                        <a:rPr lang="ko-KR" sz="1600" kern="100" dirty="0"/>
                        <a:t>검토 목적</a:t>
                      </a:r>
                      <a:r>
                        <a:rPr lang="en-US" sz="1600" kern="100" dirty="0"/>
                        <a:t>, </a:t>
                      </a:r>
                      <a:r>
                        <a:rPr lang="ko-KR" sz="1600" kern="100" dirty="0"/>
                        <a:t>시행방법</a:t>
                      </a:r>
                      <a:r>
                        <a:rPr lang="en-US" sz="1600" kern="100" dirty="0"/>
                        <a:t>, </a:t>
                      </a:r>
                      <a:r>
                        <a:rPr lang="ko-KR" sz="1600" kern="100" dirty="0"/>
                        <a:t>수집 정보와 결과에 대한 서술이 없으면서</a:t>
                      </a:r>
                      <a:r>
                        <a:rPr lang="en-US" sz="1600" kern="100" dirty="0"/>
                        <a:t>, </a:t>
                      </a:r>
                      <a:r>
                        <a:rPr lang="ko-KR" sz="1600" kern="100" dirty="0"/>
                        <a:t>수집 정보가 개발과정과 권고안에 어떻게 반영되었는지도 서술하지 않은 경우</a:t>
                      </a:r>
                      <a:endParaRPr lang="ko-KR" sz="1600" kern="100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굴림"/>
                      </a:endParaRPr>
                    </a:p>
                  </a:txBody>
                  <a:tcPr marL="62865" marR="62865" marT="0" marB="0" anchor="ctr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23950" y="377577"/>
            <a:ext cx="7144810" cy="5427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1115616" y="5877272"/>
            <a:ext cx="7128792" cy="30777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solidFill>
                  <a:schemeClr val="accent3">
                    <a:lumMod val="75000"/>
                  </a:schemeClr>
                </a:solidFill>
              </a:rPr>
              <a:t>SIGN126. Diagnosis and management of colorectal cancer</a:t>
            </a:r>
            <a:r>
              <a:rPr lang="en-US" altLang="ko-KR" sz="1400" dirty="0" smtClean="0">
                <a:solidFill>
                  <a:schemeClr val="accent3">
                    <a:lumMod val="75000"/>
                  </a:schemeClr>
                </a:solidFill>
              </a:rPr>
              <a:t>. </a:t>
            </a:r>
            <a:r>
              <a:rPr lang="en-US" altLang="ko-KR" sz="1400" b="1" i="1" dirty="0" smtClean="0">
                <a:solidFill>
                  <a:schemeClr val="accent3">
                    <a:lumMod val="75000"/>
                  </a:schemeClr>
                </a:solidFill>
              </a:rPr>
              <a:t>December 2011</a:t>
            </a:r>
            <a:endParaRPr lang="ko-KR" altLang="en-US" sz="1400" dirty="0">
              <a:solidFill>
                <a:schemeClr val="accent3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342900" lvl="0" indent="-342900">
              <a:lnSpc>
                <a:spcPct val="150000"/>
              </a:lnSpc>
              <a:spcBef>
                <a:spcPts val="600"/>
              </a:spcBef>
            </a:pPr>
            <a:r>
              <a:rPr lang="en-US" altLang="ko-KR" sz="2000" dirty="0">
                <a:solidFill>
                  <a:prstClr val="black"/>
                </a:solidFill>
                <a:cs typeface="+mn-cs"/>
              </a:rPr>
              <a:t>14. </a:t>
            </a:r>
            <a:r>
              <a:rPr lang="ko-KR" altLang="en-US" sz="2000" dirty="0">
                <a:solidFill>
                  <a:prstClr val="black"/>
                </a:solidFill>
                <a:cs typeface="+mn-cs"/>
              </a:rPr>
              <a:t>진료지침의 갱신 절차가 제시되어 있다</a:t>
            </a:r>
            <a:r>
              <a:rPr lang="en-US" altLang="ko-KR" sz="2000" dirty="0">
                <a:solidFill>
                  <a:prstClr val="black"/>
                </a:solidFill>
                <a:cs typeface="+mn-cs"/>
              </a:rPr>
              <a:t>. </a:t>
            </a:r>
            <a:r>
              <a:rPr lang="ko-KR" altLang="en-US" sz="2000" dirty="0">
                <a:solidFill>
                  <a:prstClr val="black"/>
                </a:solidFill>
                <a:cs typeface="+mn-cs"/>
              </a:rPr>
              <a:t/>
            </a:r>
            <a:br>
              <a:rPr lang="ko-KR" altLang="en-US" sz="2000" dirty="0">
                <a:solidFill>
                  <a:prstClr val="black"/>
                </a:solidFill>
                <a:cs typeface="+mn-cs"/>
              </a:rPr>
            </a:br>
            <a:r>
              <a:rPr lang="en-US" altLang="ko-KR" sz="1600" dirty="0">
                <a:solidFill>
                  <a:srgbClr val="4BACC6"/>
                </a:solidFill>
                <a:latin typeface="Arial" pitchFamily="34" charset="0"/>
                <a:cs typeface="Arial" pitchFamily="34" charset="0"/>
              </a:rPr>
              <a:t>A procedure for updating the guideline is provided. </a:t>
            </a:r>
            <a:endParaRPr lang="ko-KR" altLang="en-US" dirty="0"/>
          </a:p>
        </p:txBody>
      </p:sp>
      <p:graphicFrame>
        <p:nvGraphicFramePr>
          <p:cNvPr id="4" name="내용 개체 틀 3"/>
          <p:cNvGraphicFramePr>
            <a:graphicFrameLocks noGrp="1"/>
          </p:cNvGraphicFramePr>
          <p:nvPr>
            <p:ph idx="1"/>
          </p:nvPr>
        </p:nvGraphicFramePr>
        <p:xfrm>
          <a:off x="656272" y="2276874"/>
          <a:ext cx="7831455" cy="3233880"/>
        </p:xfrm>
        <a:graphic>
          <a:graphicData uri="http://schemas.openxmlformats.org/drawingml/2006/table">
            <a:tbl>
              <a:tblPr>
                <a:tableStyleId>{68D230F3-CF80-4859-8CE7-A43EE81993B5}</a:tableStyleId>
              </a:tblPr>
              <a:tblGrid>
                <a:gridCol w="459344"/>
                <a:gridCol w="7372111"/>
              </a:tblGrid>
              <a:tr h="808470">
                <a:tc>
                  <a:txBody>
                    <a:bodyPr/>
                    <a:lstStyle/>
                    <a:p>
                      <a:pPr marR="101600" algn="ctr">
                        <a:lnSpc>
                          <a:spcPct val="115000"/>
                        </a:lnSpc>
                        <a:spcBef>
                          <a:spcPts val="800"/>
                        </a:spcBef>
                        <a:spcAft>
                          <a:spcPts val="800"/>
                        </a:spcAft>
                      </a:pPr>
                      <a:r>
                        <a:rPr lang="en-US" sz="1800" kern="100" dirty="0"/>
                        <a:t>7</a:t>
                      </a:r>
                      <a:endParaRPr lang="ko-KR" sz="24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ko-KR" sz="1600" kern="100"/>
                        <a:t>지침개정 일정과 방법론이 제시되어 있고</a:t>
                      </a:r>
                      <a:r>
                        <a:rPr lang="en-US" sz="1600" kern="100"/>
                        <a:t>, </a:t>
                      </a:r>
                      <a:r>
                        <a:rPr lang="ko-KR" sz="1600" kern="100"/>
                        <a:t>개정을 결정하는 판단기준이 명시되어 있는 경우</a:t>
                      </a:r>
                      <a:endParaRPr lang="ko-KR" sz="1600" kern="10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굴림"/>
                      </a:endParaRPr>
                    </a:p>
                  </a:txBody>
                  <a:tcPr marL="62865" marR="62865" marT="0" marB="0" anchor="ctr"/>
                </a:tc>
              </a:tr>
              <a:tr h="808470">
                <a:tc>
                  <a:txBody>
                    <a:bodyPr/>
                    <a:lstStyle/>
                    <a:p>
                      <a:pPr marR="101600" algn="ctr">
                        <a:lnSpc>
                          <a:spcPct val="115000"/>
                        </a:lnSpc>
                        <a:spcBef>
                          <a:spcPts val="800"/>
                        </a:spcBef>
                        <a:spcAft>
                          <a:spcPts val="800"/>
                        </a:spcAft>
                      </a:pPr>
                      <a:r>
                        <a:rPr lang="en-US" sz="1800" kern="100" dirty="0"/>
                        <a:t>5</a:t>
                      </a:r>
                      <a:endParaRPr lang="ko-KR" sz="24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ko-KR" sz="1600" kern="100"/>
                        <a:t>지침의 일정과 개정을 결정하는 판단기준에 대한 서술이 간략히 또는 일부만 서술되어 있는 경우</a:t>
                      </a:r>
                      <a:endParaRPr lang="ko-KR" sz="1600" kern="10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굴림"/>
                      </a:endParaRPr>
                    </a:p>
                  </a:txBody>
                  <a:tcPr marL="62865" marR="62865" marT="0" marB="0" anchor="ctr"/>
                </a:tc>
              </a:tr>
              <a:tr h="808470">
                <a:tc>
                  <a:txBody>
                    <a:bodyPr/>
                    <a:lstStyle/>
                    <a:p>
                      <a:pPr marR="101600" algn="ctr">
                        <a:lnSpc>
                          <a:spcPct val="115000"/>
                        </a:lnSpc>
                        <a:spcBef>
                          <a:spcPts val="800"/>
                        </a:spcBef>
                        <a:spcAft>
                          <a:spcPts val="800"/>
                        </a:spcAft>
                      </a:pPr>
                      <a:r>
                        <a:rPr lang="en-US" sz="1800" kern="100" dirty="0"/>
                        <a:t>3</a:t>
                      </a:r>
                      <a:endParaRPr lang="ko-KR" sz="24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ko-KR" sz="1600" kern="100"/>
                        <a:t>지침의 향후 개정에 대한 계획이 있으나 일정과 방법이 구체적으로 제시되어 있지 않은 경우 </a:t>
                      </a:r>
                      <a:endParaRPr lang="ko-KR" sz="1600" kern="10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굴림"/>
                      </a:endParaRPr>
                    </a:p>
                  </a:txBody>
                  <a:tcPr marL="62865" marR="62865" marT="0" marB="0" anchor="ctr"/>
                </a:tc>
              </a:tr>
              <a:tr h="808470">
                <a:tc>
                  <a:txBody>
                    <a:bodyPr/>
                    <a:lstStyle/>
                    <a:p>
                      <a:pPr marR="101600" algn="ctr">
                        <a:lnSpc>
                          <a:spcPct val="115000"/>
                        </a:lnSpc>
                        <a:spcBef>
                          <a:spcPts val="800"/>
                        </a:spcBef>
                        <a:spcAft>
                          <a:spcPts val="800"/>
                        </a:spcAft>
                      </a:pPr>
                      <a:r>
                        <a:rPr lang="en-US" sz="1800" kern="100" dirty="0"/>
                        <a:t>1</a:t>
                      </a:r>
                      <a:endParaRPr lang="ko-KR" sz="24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ko-KR" sz="1600" kern="100" dirty="0"/>
                        <a:t>지침개정 계획에 관한 언급이 없는 경우</a:t>
                      </a:r>
                      <a:endParaRPr lang="ko-KR" sz="1600" kern="100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굴림"/>
                      </a:endParaRPr>
                    </a:p>
                  </a:txBody>
                  <a:tcPr marL="62865" marR="62865" marT="0" marB="0" anchor="ctr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1640" y="476672"/>
            <a:ext cx="6127940" cy="23822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155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3789040"/>
            <a:ext cx="6734175" cy="2381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111363" y="2924944"/>
            <a:ext cx="74571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Bradley Hand ITC" panose="03070402050302030203" pitchFamily="66" charset="0"/>
              </a:rPr>
              <a:t>vs</a:t>
            </a:r>
            <a:endParaRPr lang="ko-KR" altLang="en-US" sz="48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Bradley Hand ITC" panose="03070402050302030203" pitchFamily="66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2748" y="570354"/>
            <a:ext cx="4613846" cy="1440160"/>
          </a:xfrm>
          <a:prstGeom prst="rect">
            <a:avLst/>
          </a:prstGeom>
          <a:noFill/>
          <a:ln w="9525">
            <a:solidFill>
              <a:schemeClr val="accent3">
                <a:lumMod val="75000"/>
              </a:schemeClr>
            </a:solidFill>
            <a:miter lim="800000"/>
            <a:headEnd/>
            <a:tailEnd/>
          </a:ln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64088" y="548680"/>
            <a:ext cx="3456384" cy="2405914"/>
          </a:xfrm>
          <a:prstGeom prst="rect">
            <a:avLst/>
          </a:prstGeom>
          <a:noFill/>
          <a:ln w="9525">
            <a:solidFill>
              <a:schemeClr val="accent3">
                <a:lumMod val="75000"/>
              </a:schemeClr>
            </a:solidFill>
            <a:miter lim="800000"/>
            <a:headEnd/>
            <a:tailEnd/>
          </a:ln>
        </p:spPr>
      </p:pic>
      <p:sp>
        <p:nvSpPr>
          <p:cNvPr id="9" name="아래쪽 화살표 8"/>
          <p:cNvSpPr/>
          <p:nvPr/>
        </p:nvSpPr>
        <p:spPr>
          <a:xfrm rot="17836614">
            <a:off x="4910366" y="1035205"/>
            <a:ext cx="504056" cy="360040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아래쪽 화살표 9"/>
          <p:cNvSpPr/>
          <p:nvPr/>
        </p:nvSpPr>
        <p:spPr>
          <a:xfrm rot="3095153">
            <a:off x="4761637" y="2723628"/>
            <a:ext cx="504056" cy="360040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412314" y="2132856"/>
            <a:ext cx="2160240" cy="307777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chemeClr val="bg1">
                    <a:lumMod val="50000"/>
                  </a:schemeClr>
                </a:solidFill>
              </a:rPr>
              <a:t>영국</a:t>
            </a:r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</a:rPr>
              <a:t> NICE, Stroke 2008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27584" y="2846207"/>
            <a:ext cx="3816424" cy="3673753"/>
          </a:xfrm>
          <a:prstGeom prst="rect">
            <a:avLst/>
          </a:prstGeom>
          <a:noFill/>
          <a:ln w="19050">
            <a:solidFill>
              <a:schemeClr val="accent3">
                <a:lumMod val="60000"/>
                <a:lumOff val="40000"/>
              </a:schemeClr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457200" lvl="0" indent="-457200">
              <a:lnSpc>
                <a:spcPct val="150000"/>
              </a:lnSpc>
              <a:spcBef>
                <a:spcPct val="20000"/>
              </a:spcBef>
            </a:pPr>
            <a:r>
              <a:rPr lang="en-US" altLang="ko-KR" sz="2000" dirty="0" smtClean="0">
                <a:solidFill>
                  <a:prstClr val="black"/>
                </a:solidFill>
                <a:cs typeface="+mn-cs"/>
              </a:rPr>
              <a:t>15. </a:t>
            </a:r>
            <a:r>
              <a:rPr lang="ko-KR" altLang="en-US" sz="2000" dirty="0" smtClean="0">
                <a:solidFill>
                  <a:prstClr val="black"/>
                </a:solidFill>
                <a:cs typeface="+mn-cs"/>
              </a:rPr>
              <a:t>권고안은 </a:t>
            </a:r>
            <a:r>
              <a:rPr lang="ko-KR" altLang="en-US" sz="2000" dirty="0">
                <a:solidFill>
                  <a:prstClr val="black"/>
                </a:solidFill>
                <a:cs typeface="+mn-cs"/>
              </a:rPr>
              <a:t>구체적이며 모호하지 않다</a:t>
            </a:r>
            <a:r>
              <a:rPr lang="en-US" altLang="ko-KR" sz="2000" dirty="0">
                <a:solidFill>
                  <a:prstClr val="black"/>
                </a:solidFill>
                <a:cs typeface="+mn-cs"/>
              </a:rPr>
              <a:t>. </a:t>
            </a:r>
            <a:r>
              <a:rPr lang="ko-KR" altLang="en-US" sz="2000" dirty="0">
                <a:solidFill>
                  <a:prstClr val="black"/>
                </a:solidFill>
                <a:cs typeface="+mn-cs"/>
              </a:rPr>
              <a:t/>
            </a:r>
            <a:br>
              <a:rPr lang="ko-KR" altLang="en-US" sz="2000" dirty="0">
                <a:solidFill>
                  <a:prstClr val="black"/>
                </a:solidFill>
                <a:cs typeface="+mn-cs"/>
              </a:rPr>
            </a:br>
            <a:r>
              <a:rPr lang="en-US" altLang="ko-KR" sz="1600" dirty="0">
                <a:solidFill>
                  <a:srgbClr val="4BACC6"/>
                </a:solidFill>
                <a:latin typeface="Arial" pitchFamily="34" charset="0"/>
                <a:cs typeface="Arial" pitchFamily="34" charset="0"/>
              </a:rPr>
              <a:t>The recommendations are specific and unambiguous. </a:t>
            </a:r>
            <a:endParaRPr lang="ko-KR" altLang="en-US" dirty="0"/>
          </a:p>
        </p:txBody>
      </p:sp>
      <p:graphicFrame>
        <p:nvGraphicFramePr>
          <p:cNvPr id="4" name="내용 개체 틀 3"/>
          <p:cNvGraphicFramePr>
            <a:graphicFrameLocks noGrp="1"/>
          </p:cNvGraphicFramePr>
          <p:nvPr>
            <p:ph idx="1"/>
          </p:nvPr>
        </p:nvGraphicFramePr>
        <p:xfrm>
          <a:off x="656272" y="1916832"/>
          <a:ext cx="7831455" cy="3537982"/>
        </p:xfrm>
        <a:graphic>
          <a:graphicData uri="http://schemas.openxmlformats.org/drawingml/2006/table">
            <a:tbl>
              <a:tblPr>
                <a:tableStyleId>{68D230F3-CF80-4859-8CE7-A43EE81993B5}</a:tableStyleId>
              </a:tblPr>
              <a:tblGrid>
                <a:gridCol w="579120"/>
                <a:gridCol w="7252335"/>
              </a:tblGrid>
              <a:tr h="972109">
                <a:tc>
                  <a:txBody>
                    <a:bodyPr/>
                    <a:lstStyle/>
                    <a:p>
                      <a:pPr marR="101600" algn="ctr">
                        <a:lnSpc>
                          <a:spcPct val="115000"/>
                        </a:lnSpc>
                        <a:spcBef>
                          <a:spcPts val="800"/>
                        </a:spcBef>
                        <a:spcAft>
                          <a:spcPts val="800"/>
                        </a:spcAft>
                      </a:pPr>
                      <a:r>
                        <a:rPr lang="en-US" sz="1800" kern="100" dirty="0"/>
                        <a:t>7</a:t>
                      </a:r>
                      <a:endParaRPr lang="ko-KR" sz="24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ko-KR" sz="1600" kern="100" dirty="0"/>
                        <a:t>권고안의 목적</a:t>
                      </a:r>
                      <a:r>
                        <a:rPr lang="en-US" sz="1600" kern="100" dirty="0"/>
                        <a:t>, </a:t>
                      </a:r>
                      <a:r>
                        <a:rPr lang="ko-KR" sz="1600" kern="100" dirty="0"/>
                        <a:t>적용할 환자나 상황 모두에 대해 명확히 서술되어 있고</a:t>
                      </a:r>
                      <a:r>
                        <a:rPr lang="en-US" sz="1600" kern="100" dirty="0"/>
                        <a:t>, </a:t>
                      </a:r>
                      <a:r>
                        <a:rPr lang="ko-KR" sz="1600" kern="100" dirty="0"/>
                        <a:t>근거의 해석이 불확실할 때 그 불확실성까지 구체적으로 서술된 경우</a:t>
                      </a:r>
                      <a:endParaRPr lang="ko-KR" sz="1600" kern="100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굴림"/>
                      </a:endParaRPr>
                    </a:p>
                  </a:txBody>
                  <a:tcPr marL="62865" marR="62865" marT="0" marB="0" anchor="ctr"/>
                </a:tc>
              </a:tr>
              <a:tr h="972109">
                <a:tc>
                  <a:txBody>
                    <a:bodyPr/>
                    <a:lstStyle/>
                    <a:p>
                      <a:pPr marR="101600" algn="ctr">
                        <a:lnSpc>
                          <a:spcPct val="115000"/>
                        </a:lnSpc>
                        <a:spcBef>
                          <a:spcPts val="800"/>
                        </a:spcBef>
                        <a:spcAft>
                          <a:spcPts val="800"/>
                        </a:spcAft>
                      </a:pPr>
                      <a:r>
                        <a:rPr lang="en-US" sz="1800" kern="100" dirty="0"/>
                        <a:t>5</a:t>
                      </a:r>
                      <a:endParaRPr lang="ko-KR" sz="24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ko-KR" sz="1600" kern="100" dirty="0"/>
                        <a:t>권고안의 목적</a:t>
                      </a:r>
                      <a:r>
                        <a:rPr lang="en-US" sz="1600" kern="100" dirty="0"/>
                        <a:t>, </a:t>
                      </a:r>
                      <a:r>
                        <a:rPr lang="ko-KR" sz="1600" kern="100" dirty="0"/>
                        <a:t>적용할 환자나 상황</a:t>
                      </a:r>
                      <a:r>
                        <a:rPr lang="en-US" sz="1600" kern="100" dirty="0"/>
                        <a:t>, </a:t>
                      </a:r>
                      <a:r>
                        <a:rPr lang="ko-KR" sz="1600" kern="100" dirty="0"/>
                        <a:t>권고사항에 대한 설명이 명시되어 있으나 구체적이지 않은 경우</a:t>
                      </a:r>
                      <a:endParaRPr lang="ko-KR" sz="1600" kern="100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굴림"/>
                      </a:endParaRPr>
                    </a:p>
                  </a:txBody>
                  <a:tcPr marL="62865" marR="62865" marT="0" marB="0" anchor="ctr"/>
                </a:tc>
              </a:tr>
              <a:tr h="796882">
                <a:tc>
                  <a:txBody>
                    <a:bodyPr/>
                    <a:lstStyle/>
                    <a:p>
                      <a:pPr marR="101600" algn="ctr">
                        <a:lnSpc>
                          <a:spcPct val="115000"/>
                        </a:lnSpc>
                        <a:spcBef>
                          <a:spcPts val="800"/>
                        </a:spcBef>
                        <a:spcAft>
                          <a:spcPts val="800"/>
                        </a:spcAft>
                      </a:pPr>
                      <a:r>
                        <a:rPr lang="en-US" sz="1800" kern="100" dirty="0"/>
                        <a:t>3</a:t>
                      </a:r>
                      <a:endParaRPr lang="ko-KR" sz="24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ko-KR" sz="1600" kern="100" dirty="0"/>
                        <a:t>권고안이 명시되어 있으나 권고안의 목적</a:t>
                      </a:r>
                      <a:r>
                        <a:rPr lang="en-US" sz="1600" kern="100" dirty="0"/>
                        <a:t>, </a:t>
                      </a:r>
                      <a:r>
                        <a:rPr lang="ko-KR" sz="1600" kern="100" dirty="0"/>
                        <a:t>적용할 환자나 상황이 모호한 경우</a:t>
                      </a:r>
                      <a:endParaRPr lang="ko-KR" sz="1600" kern="100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굴림"/>
                      </a:endParaRPr>
                    </a:p>
                  </a:txBody>
                  <a:tcPr marL="62865" marR="62865" marT="0" marB="0" anchor="ctr"/>
                </a:tc>
              </a:tr>
              <a:tr h="796882">
                <a:tc>
                  <a:txBody>
                    <a:bodyPr/>
                    <a:lstStyle/>
                    <a:p>
                      <a:pPr marR="101600" algn="ctr">
                        <a:lnSpc>
                          <a:spcPct val="115000"/>
                        </a:lnSpc>
                        <a:spcBef>
                          <a:spcPts val="800"/>
                        </a:spcBef>
                        <a:spcAft>
                          <a:spcPts val="800"/>
                        </a:spcAft>
                      </a:pPr>
                      <a:r>
                        <a:rPr lang="en-US" sz="1800" kern="100" dirty="0"/>
                        <a:t>1</a:t>
                      </a:r>
                      <a:endParaRPr lang="ko-KR" sz="24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ko-KR" sz="1600" kern="100" dirty="0"/>
                        <a:t>권고안이 명시되어 있지 않은 경우</a:t>
                      </a:r>
                      <a:endParaRPr lang="ko-KR" sz="1600" kern="100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굴림"/>
                      </a:endParaRPr>
                    </a:p>
                  </a:txBody>
                  <a:tcPr marL="62865" marR="62865" marT="0" marB="0" anchor="ctr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59632" y="1556792"/>
            <a:ext cx="6760299" cy="36027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7584" y="692696"/>
            <a:ext cx="4657725" cy="65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1115616" y="5353471"/>
            <a:ext cx="7128792" cy="30777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solidFill>
                  <a:schemeClr val="accent3">
                    <a:lumMod val="75000"/>
                  </a:schemeClr>
                </a:solidFill>
              </a:rPr>
              <a:t>SIGN126. Diagnosis and management of colorectal cancer</a:t>
            </a:r>
            <a:r>
              <a:rPr lang="en-US" altLang="ko-KR" sz="1400" dirty="0" smtClean="0">
                <a:solidFill>
                  <a:schemeClr val="accent3">
                    <a:lumMod val="75000"/>
                  </a:schemeClr>
                </a:solidFill>
              </a:rPr>
              <a:t>. </a:t>
            </a:r>
            <a:r>
              <a:rPr lang="en-US" altLang="ko-KR" sz="1400" b="1" i="1" dirty="0" smtClean="0">
                <a:solidFill>
                  <a:schemeClr val="accent3">
                    <a:lumMod val="75000"/>
                  </a:schemeClr>
                </a:solidFill>
              </a:rPr>
              <a:t>December 2011</a:t>
            </a:r>
            <a:endParaRPr lang="ko-KR" altLang="en-US" sz="1400" dirty="0">
              <a:solidFill>
                <a:schemeClr val="accent3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562670"/>
            <a:ext cx="8229600" cy="1426170"/>
          </a:xfrm>
        </p:spPr>
        <p:txBody>
          <a:bodyPr>
            <a:noAutofit/>
          </a:bodyPr>
          <a:lstStyle/>
          <a:p>
            <a:pPr marL="457200" lvl="0" indent="-457200">
              <a:lnSpc>
                <a:spcPct val="150000"/>
              </a:lnSpc>
              <a:spcBef>
                <a:spcPct val="20000"/>
              </a:spcBef>
            </a:pPr>
            <a:r>
              <a:rPr lang="en-US" altLang="ko-KR" sz="2000" dirty="0" smtClean="0">
                <a:solidFill>
                  <a:prstClr val="black"/>
                </a:solidFill>
                <a:cs typeface="+mn-cs"/>
              </a:rPr>
              <a:t>16. </a:t>
            </a:r>
            <a:r>
              <a:rPr lang="ko-KR" altLang="en-US" sz="2000" dirty="0" smtClean="0">
                <a:solidFill>
                  <a:prstClr val="black"/>
                </a:solidFill>
                <a:cs typeface="+mn-cs"/>
              </a:rPr>
              <a:t>임상 </a:t>
            </a:r>
            <a:r>
              <a:rPr lang="ko-KR" altLang="en-US" sz="2000" dirty="0">
                <a:solidFill>
                  <a:prstClr val="black"/>
                </a:solidFill>
                <a:cs typeface="+mn-cs"/>
              </a:rPr>
              <a:t>상태나 건강 이슈를 관리하기 위한 다양한 대안이 분명하게 표현되어 있다</a:t>
            </a:r>
            <a:r>
              <a:rPr lang="en-US" altLang="ko-KR" sz="2000" dirty="0">
                <a:solidFill>
                  <a:prstClr val="black"/>
                </a:solidFill>
                <a:cs typeface="+mn-cs"/>
              </a:rPr>
              <a:t>. </a:t>
            </a:r>
            <a:r>
              <a:rPr lang="ko-KR" altLang="en-US" sz="2000" dirty="0">
                <a:solidFill>
                  <a:prstClr val="black"/>
                </a:solidFill>
                <a:cs typeface="+mn-cs"/>
              </a:rPr>
              <a:t/>
            </a:r>
            <a:br>
              <a:rPr lang="ko-KR" altLang="en-US" sz="2000" dirty="0">
                <a:solidFill>
                  <a:prstClr val="black"/>
                </a:solidFill>
                <a:cs typeface="+mn-cs"/>
              </a:rPr>
            </a:br>
            <a:r>
              <a:rPr lang="en-US" altLang="ko-KR" sz="1600" dirty="0">
                <a:solidFill>
                  <a:srgbClr val="4BACC6"/>
                </a:solidFill>
                <a:latin typeface="Arial" pitchFamily="34" charset="0"/>
                <a:cs typeface="Arial" pitchFamily="34" charset="0"/>
              </a:rPr>
              <a:t>The different options for management of the condition or health issue are clearly presented. </a:t>
            </a:r>
            <a:endParaRPr lang="ko-KR" altLang="en-US" dirty="0"/>
          </a:p>
        </p:txBody>
      </p:sp>
      <p:graphicFrame>
        <p:nvGraphicFramePr>
          <p:cNvPr id="4" name="내용 개체 틀 3"/>
          <p:cNvGraphicFramePr>
            <a:graphicFrameLocks noGrp="1"/>
          </p:cNvGraphicFramePr>
          <p:nvPr>
            <p:ph idx="1"/>
          </p:nvPr>
        </p:nvGraphicFramePr>
        <p:xfrm>
          <a:off x="656272" y="2492898"/>
          <a:ext cx="7831455" cy="3312366"/>
        </p:xfrm>
        <a:graphic>
          <a:graphicData uri="http://schemas.openxmlformats.org/drawingml/2006/table">
            <a:tbl>
              <a:tblPr>
                <a:tableStyleId>{68D230F3-CF80-4859-8CE7-A43EE81993B5}</a:tableStyleId>
              </a:tblPr>
              <a:tblGrid>
                <a:gridCol w="579120"/>
                <a:gridCol w="7252335"/>
              </a:tblGrid>
              <a:tr h="912101">
                <a:tc>
                  <a:txBody>
                    <a:bodyPr/>
                    <a:lstStyle/>
                    <a:p>
                      <a:pPr marR="101600" algn="ctr">
                        <a:lnSpc>
                          <a:spcPct val="115000"/>
                        </a:lnSpc>
                        <a:spcBef>
                          <a:spcPts val="800"/>
                        </a:spcBef>
                        <a:spcAft>
                          <a:spcPts val="800"/>
                        </a:spcAft>
                      </a:pPr>
                      <a:r>
                        <a:rPr lang="en-US" sz="1800" kern="100" dirty="0"/>
                        <a:t>7 </a:t>
                      </a:r>
                      <a:endParaRPr lang="ko-KR" sz="24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ko-KR" sz="1600" kern="100" dirty="0"/>
                        <a:t>권고안에서 주 치료와 그 대안을 명확하게 구분할 수 있도록 지침에 서술되어 있고 이의 적용 대상과 임상상황이 모두 서술되어 있는 경우</a:t>
                      </a:r>
                      <a:endParaRPr lang="ko-KR" sz="1600" kern="100" dirty="0">
                        <a:solidFill>
                          <a:srgbClr val="0000FF"/>
                        </a:solidFill>
                        <a:latin typeface="맑은 고딕"/>
                        <a:ea typeface="맑은 고딕"/>
                        <a:cs typeface="굴림"/>
                      </a:endParaRPr>
                    </a:p>
                  </a:txBody>
                  <a:tcPr marL="62865" marR="62865" marT="0" marB="0" anchor="ctr"/>
                </a:tc>
              </a:tr>
              <a:tr h="912101">
                <a:tc>
                  <a:txBody>
                    <a:bodyPr/>
                    <a:lstStyle/>
                    <a:p>
                      <a:pPr marR="101600" algn="ctr">
                        <a:lnSpc>
                          <a:spcPct val="115000"/>
                        </a:lnSpc>
                        <a:spcBef>
                          <a:spcPts val="800"/>
                        </a:spcBef>
                        <a:spcAft>
                          <a:spcPts val="800"/>
                        </a:spcAft>
                      </a:pPr>
                      <a:r>
                        <a:rPr lang="en-US" sz="1800" kern="100" dirty="0"/>
                        <a:t>5 </a:t>
                      </a:r>
                      <a:endParaRPr lang="ko-KR" sz="24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ko-KR" sz="1600" kern="100" dirty="0"/>
                        <a:t>권고안에 다양한 선택방안이 제시되어 있으면서</a:t>
                      </a:r>
                      <a:r>
                        <a:rPr lang="en-US" sz="1600" kern="100" dirty="0"/>
                        <a:t>, </a:t>
                      </a:r>
                      <a:r>
                        <a:rPr lang="ko-KR" sz="1600" kern="100" dirty="0"/>
                        <a:t>적용 대상이나 임상상황이 서술되어 있는 경우</a:t>
                      </a:r>
                      <a:endParaRPr lang="ko-KR" sz="1600" kern="100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굴림"/>
                      </a:endParaRPr>
                    </a:p>
                  </a:txBody>
                  <a:tcPr marL="62865" marR="62865" marT="0" marB="0" anchor="ctr"/>
                </a:tc>
              </a:tr>
              <a:tr h="912101">
                <a:tc>
                  <a:txBody>
                    <a:bodyPr/>
                    <a:lstStyle/>
                    <a:p>
                      <a:pPr marR="101600" algn="ctr">
                        <a:lnSpc>
                          <a:spcPct val="115000"/>
                        </a:lnSpc>
                        <a:spcBef>
                          <a:spcPts val="800"/>
                        </a:spcBef>
                        <a:spcAft>
                          <a:spcPts val="800"/>
                        </a:spcAft>
                      </a:pPr>
                      <a:r>
                        <a:rPr lang="en-US" sz="1800" kern="100" dirty="0"/>
                        <a:t>3 </a:t>
                      </a:r>
                      <a:endParaRPr lang="ko-KR" sz="24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ko-KR" sz="1600" kern="100" dirty="0"/>
                        <a:t>권고안에 다양한 선택방안이 제시되어 있으나</a:t>
                      </a:r>
                      <a:r>
                        <a:rPr lang="en-US" sz="1600" kern="100" dirty="0"/>
                        <a:t>, </a:t>
                      </a:r>
                      <a:r>
                        <a:rPr lang="ko-KR" sz="1600" kern="100" dirty="0"/>
                        <a:t>적용 대상이나 임상상황에 대한 서술이 없는 경우</a:t>
                      </a:r>
                      <a:endParaRPr lang="ko-KR" sz="1600" kern="100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굴림"/>
                      </a:endParaRPr>
                    </a:p>
                  </a:txBody>
                  <a:tcPr marL="62865" marR="62865" marT="0" marB="0" anchor="ctr"/>
                </a:tc>
              </a:tr>
              <a:tr h="576063">
                <a:tc>
                  <a:txBody>
                    <a:bodyPr/>
                    <a:lstStyle/>
                    <a:p>
                      <a:pPr marR="101600" algn="ctr">
                        <a:lnSpc>
                          <a:spcPct val="115000"/>
                        </a:lnSpc>
                        <a:spcBef>
                          <a:spcPts val="800"/>
                        </a:spcBef>
                        <a:spcAft>
                          <a:spcPts val="800"/>
                        </a:spcAft>
                      </a:pPr>
                      <a:r>
                        <a:rPr lang="en-US" sz="1800" kern="100" dirty="0"/>
                        <a:t>1</a:t>
                      </a:r>
                      <a:endParaRPr lang="ko-KR" sz="24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ko-KR" sz="1600" kern="100" dirty="0"/>
                        <a:t>권고안에 선택방안</a:t>
                      </a:r>
                      <a:r>
                        <a:rPr lang="en-US" sz="1600" kern="100" dirty="0"/>
                        <a:t>, </a:t>
                      </a:r>
                      <a:r>
                        <a:rPr lang="ko-KR" sz="1600" kern="100" dirty="0"/>
                        <a:t>적용 대상</a:t>
                      </a:r>
                      <a:r>
                        <a:rPr lang="en-US" sz="1600" kern="100" dirty="0"/>
                        <a:t>, </a:t>
                      </a:r>
                      <a:r>
                        <a:rPr lang="ko-KR" sz="1600" kern="100" dirty="0"/>
                        <a:t>임상상황에 대한 서술이 없는 경우</a:t>
                      </a:r>
                      <a:endParaRPr lang="ko-KR" sz="1600" kern="100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굴림"/>
                      </a:endParaRPr>
                    </a:p>
                  </a:txBody>
                  <a:tcPr marL="62865" marR="62865" marT="0" marB="0" anchor="ctr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616" y="332656"/>
            <a:ext cx="6962775" cy="546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1115616" y="5857527"/>
            <a:ext cx="7128792" cy="30777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solidFill>
                  <a:schemeClr val="accent3">
                    <a:lumMod val="75000"/>
                  </a:schemeClr>
                </a:solidFill>
              </a:rPr>
              <a:t>SIGN126. Diagnosis and management of colorectal cancer</a:t>
            </a:r>
            <a:r>
              <a:rPr lang="en-US" altLang="ko-KR" sz="1400" dirty="0" smtClean="0">
                <a:solidFill>
                  <a:schemeClr val="accent3">
                    <a:lumMod val="75000"/>
                  </a:schemeClr>
                </a:solidFill>
              </a:rPr>
              <a:t>. </a:t>
            </a:r>
            <a:r>
              <a:rPr lang="en-US" altLang="ko-KR" sz="1400" b="1" i="1" dirty="0" smtClean="0">
                <a:solidFill>
                  <a:schemeClr val="accent3">
                    <a:lumMod val="75000"/>
                  </a:schemeClr>
                </a:solidFill>
              </a:rPr>
              <a:t>December 2011</a:t>
            </a:r>
            <a:endParaRPr lang="ko-KR" altLang="en-US" sz="1400" dirty="0">
              <a:solidFill>
                <a:schemeClr val="accent3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2060848"/>
            <a:ext cx="8229600" cy="4065315"/>
          </a:xfrm>
        </p:spPr>
        <p:txBody>
          <a:bodyPr/>
          <a:lstStyle/>
          <a:p>
            <a:pPr>
              <a:lnSpc>
                <a:spcPct val="150000"/>
              </a:lnSpc>
              <a:spcBef>
                <a:spcPts val="600"/>
              </a:spcBef>
              <a:buNone/>
            </a:pPr>
            <a:r>
              <a:rPr lang="en-US" altLang="ko-KR" sz="2000" dirty="0" smtClean="0"/>
              <a:t>7. </a:t>
            </a:r>
            <a:r>
              <a:rPr lang="ko-KR" altLang="en-US" sz="2000" dirty="0" smtClean="0"/>
              <a:t>근거의 </a:t>
            </a:r>
            <a:r>
              <a:rPr lang="ko-KR" altLang="en-US" sz="2000" dirty="0" smtClean="0">
                <a:solidFill>
                  <a:srgbClr val="FF0000"/>
                </a:solidFill>
              </a:rPr>
              <a:t>검색</a:t>
            </a:r>
            <a:r>
              <a:rPr lang="ko-KR" altLang="en-US" sz="2000" dirty="0" smtClean="0"/>
              <a:t>에 체계적인 방법이 사용되었다</a:t>
            </a:r>
            <a:r>
              <a:rPr lang="en-US" altLang="ko-KR" sz="2000" dirty="0" smtClean="0"/>
              <a:t>. </a:t>
            </a:r>
            <a:endParaRPr lang="ko-KR" altLang="en-US" sz="2000" dirty="0" smtClean="0"/>
          </a:p>
          <a:p>
            <a:pPr lvl="1">
              <a:lnSpc>
                <a:spcPct val="150000"/>
              </a:lnSpc>
              <a:spcBef>
                <a:spcPts val="600"/>
              </a:spcBef>
              <a:buNone/>
            </a:pPr>
            <a:r>
              <a:rPr lang="en-US" altLang="ko-KR" sz="1600" dirty="0" smtClean="0">
                <a:solidFill>
                  <a:schemeClr val="accent5"/>
                </a:solidFill>
                <a:latin typeface="Arial" pitchFamily="34" charset="0"/>
                <a:cs typeface="Arial" pitchFamily="34" charset="0"/>
              </a:rPr>
              <a:t>Systematic methods were used to search for evidence. </a:t>
            </a:r>
            <a:endParaRPr lang="ko-KR" altLang="en-US" sz="1600" dirty="0" smtClean="0">
              <a:solidFill>
                <a:schemeClr val="accent5"/>
              </a:solidFill>
              <a:latin typeface="Arial" pitchFamily="34" charset="0"/>
              <a:cs typeface="Arial" pitchFamily="34" charset="0"/>
            </a:endParaRPr>
          </a:p>
          <a:p>
            <a:pPr>
              <a:lnSpc>
                <a:spcPct val="150000"/>
              </a:lnSpc>
              <a:spcBef>
                <a:spcPts val="600"/>
              </a:spcBef>
              <a:buNone/>
            </a:pPr>
            <a:r>
              <a:rPr lang="en-US" altLang="ko-KR" sz="2000" dirty="0" smtClean="0"/>
              <a:t>8. </a:t>
            </a:r>
            <a:r>
              <a:rPr lang="ko-KR" altLang="en-US" sz="2000" dirty="0" smtClean="0"/>
              <a:t>근거 </a:t>
            </a:r>
            <a:r>
              <a:rPr lang="ko-KR" altLang="en-US" sz="2000" dirty="0" smtClean="0">
                <a:solidFill>
                  <a:srgbClr val="FF0000"/>
                </a:solidFill>
              </a:rPr>
              <a:t>선택</a:t>
            </a:r>
            <a:r>
              <a:rPr lang="ko-KR" altLang="en-US" sz="2000" dirty="0" smtClean="0"/>
              <a:t>의 기준이 분명하게 서술되어 있다</a:t>
            </a:r>
            <a:r>
              <a:rPr lang="en-US" altLang="ko-KR" sz="2000" dirty="0" smtClean="0"/>
              <a:t>. </a:t>
            </a:r>
            <a:endParaRPr lang="ko-KR" altLang="en-US" sz="2000" dirty="0" smtClean="0"/>
          </a:p>
          <a:p>
            <a:pPr lvl="1">
              <a:lnSpc>
                <a:spcPct val="150000"/>
              </a:lnSpc>
              <a:spcBef>
                <a:spcPts val="600"/>
              </a:spcBef>
              <a:buNone/>
            </a:pPr>
            <a:r>
              <a:rPr lang="en-US" altLang="ko-KR" sz="1600" dirty="0" smtClean="0">
                <a:solidFill>
                  <a:schemeClr val="accent5"/>
                </a:solidFill>
                <a:latin typeface="Arial" pitchFamily="34" charset="0"/>
                <a:cs typeface="Arial" pitchFamily="34" charset="0"/>
              </a:rPr>
              <a:t>The criteria for selecting the evidence are clearly described. </a:t>
            </a:r>
            <a:endParaRPr lang="ko-KR" altLang="en-US" sz="1600" dirty="0" smtClean="0">
              <a:solidFill>
                <a:schemeClr val="accent5"/>
              </a:solidFill>
              <a:latin typeface="Arial" pitchFamily="34" charset="0"/>
              <a:cs typeface="Arial" pitchFamily="34" charset="0"/>
            </a:endParaRPr>
          </a:p>
          <a:p>
            <a:pPr>
              <a:lnSpc>
                <a:spcPct val="150000"/>
              </a:lnSpc>
              <a:spcBef>
                <a:spcPts val="600"/>
              </a:spcBef>
              <a:buNone/>
            </a:pPr>
            <a:r>
              <a:rPr lang="en-US" altLang="ko-KR" sz="2000" dirty="0" smtClean="0"/>
              <a:t>9. </a:t>
            </a:r>
            <a:r>
              <a:rPr lang="ko-KR" altLang="en-US" sz="2000" dirty="0" smtClean="0"/>
              <a:t>근거 자료의 </a:t>
            </a:r>
            <a:r>
              <a:rPr lang="ko-KR" altLang="en-US" sz="2000" dirty="0" smtClean="0">
                <a:solidFill>
                  <a:srgbClr val="FF0000"/>
                </a:solidFill>
              </a:rPr>
              <a:t>강도와 한계</a:t>
            </a:r>
            <a:r>
              <a:rPr lang="ko-KR" altLang="en-US" sz="2000" dirty="0" smtClean="0"/>
              <a:t>가 분명하게 서술되어 있다</a:t>
            </a:r>
            <a:r>
              <a:rPr lang="en-US" altLang="ko-KR" sz="2000" dirty="0" smtClean="0"/>
              <a:t>. </a:t>
            </a:r>
            <a:endParaRPr lang="ko-KR" altLang="en-US" sz="2000" dirty="0" smtClean="0"/>
          </a:p>
          <a:p>
            <a:pPr lvl="1">
              <a:lnSpc>
                <a:spcPct val="150000"/>
              </a:lnSpc>
              <a:spcBef>
                <a:spcPts val="600"/>
              </a:spcBef>
              <a:buNone/>
            </a:pPr>
            <a:r>
              <a:rPr lang="en-US" altLang="ko-KR" sz="1600" dirty="0" smtClean="0">
                <a:solidFill>
                  <a:schemeClr val="accent5"/>
                </a:solidFill>
                <a:latin typeface="Arial" pitchFamily="34" charset="0"/>
                <a:cs typeface="Arial" pitchFamily="34" charset="0"/>
              </a:rPr>
              <a:t>The strengths and limitations of the body of evidence are clearly described. </a:t>
            </a:r>
            <a:endParaRPr lang="ko-KR" altLang="en-US" sz="1600" dirty="0" smtClean="0">
              <a:solidFill>
                <a:schemeClr val="accent5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457200" y="274638"/>
            <a:ext cx="8229600" cy="14981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평가영역 </a:t>
            </a:r>
            <a:r>
              <a:rPr kumimoji="0" lang="en-US" altLang="ko-KR" sz="4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3. </a:t>
            </a:r>
            <a:r>
              <a:rPr kumimoji="0" lang="ko-KR" altLang="en-US" sz="4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개발의 엄격성</a:t>
            </a:r>
            <a:r>
              <a:rPr kumimoji="0" lang="en-US" altLang="ko-KR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(7~14)</a:t>
            </a:r>
            <a:r>
              <a:rPr kumimoji="0" lang="en-US" altLang="ko-KR" sz="4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/>
            </a:r>
            <a:br>
              <a:rPr kumimoji="0" lang="en-US" altLang="ko-KR" sz="4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</a:br>
            <a:r>
              <a:rPr kumimoji="0" lang="ko-KR" altLang="en-US" sz="27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근거를</a:t>
            </a:r>
            <a:r>
              <a:rPr kumimoji="0" lang="en-US" altLang="ko-KR" sz="27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0" lang="ko-KR" altLang="en-US" sz="27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모으는 과정</a:t>
            </a:r>
            <a:endParaRPr kumimoji="0" lang="ko-KR" altLang="en-US" sz="4000" b="0" i="0" u="none" strike="noStrike" kern="1200" cap="none" spc="0" normalizeH="0" baseline="0" noProof="0" dirty="0">
              <a:ln>
                <a:noFill/>
              </a:ln>
              <a:solidFill>
                <a:schemeClr val="tx2">
                  <a:lumMod val="60000"/>
                  <a:lumOff val="40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457200" lvl="0" indent="-457200">
              <a:lnSpc>
                <a:spcPct val="150000"/>
              </a:lnSpc>
              <a:spcBef>
                <a:spcPct val="20000"/>
              </a:spcBef>
            </a:pPr>
            <a:r>
              <a:rPr lang="en-US" altLang="ko-KR" sz="2000" dirty="0" smtClean="0">
                <a:solidFill>
                  <a:prstClr val="black"/>
                </a:solidFill>
                <a:cs typeface="+mn-cs"/>
              </a:rPr>
              <a:t>17. </a:t>
            </a:r>
            <a:r>
              <a:rPr lang="ko-KR" altLang="en-US" sz="2000" dirty="0" smtClean="0">
                <a:solidFill>
                  <a:prstClr val="black"/>
                </a:solidFill>
                <a:cs typeface="+mn-cs"/>
              </a:rPr>
              <a:t>주요 </a:t>
            </a:r>
            <a:r>
              <a:rPr lang="ko-KR" altLang="en-US" sz="2000" dirty="0">
                <a:solidFill>
                  <a:prstClr val="black"/>
                </a:solidFill>
                <a:cs typeface="+mn-cs"/>
              </a:rPr>
              <a:t>권고안은 쉽게 확인할 수 있다</a:t>
            </a:r>
            <a:r>
              <a:rPr lang="en-US" altLang="ko-KR" sz="2000" dirty="0">
                <a:solidFill>
                  <a:prstClr val="black"/>
                </a:solidFill>
                <a:cs typeface="+mn-cs"/>
              </a:rPr>
              <a:t>. </a:t>
            </a:r>
            <a:r>
              <a:rPr lang="ko-KR" altLang="en-US" sz="2000" dirty="0">
                <a:solidFill>
                  <a:prstClr val="black"/>
                </a:solidFill>
                <a:cs typeface="+mn-cs"/>
              </a:rPr>
              <a:t/>
            </a:r>
            <a:br>
              <a:rPr lang="ko-KR" altLang="en-US" sz="2000" dirty="0">
                <a:solidFill>
                  <a:prstClr val="black"/>
                </a:solidFill>
                <a:cs typeface="+mn-cs"/>
              </a:rPr>
            </a:br>
            <a:r>
              <a:rPr lang="en-US" altLang="ko-KR" sz="1600" dirty="0">
                <a:solidFill>
                  <a:srgbClr val="4BACC6"/>
                </a:solidFill>
                <a:latin typeface="Arial" pitchFamily="34" charset="0"/>
                <a:cs typeface="Arial" pitchFamily="34" charset="0"/>
              </a:rPr>
              <a:t>Key recommendations are easily identifiable. </a:t>
            </a:r>
            <a:endParaRPr lang="ko-KR" altLang="en-US" dirty="0"/>
          </a:p>
        </p:txBody>
      </p:sp>
      <p:graphicFrame>
        <p:nvGraphicFramePr>
          <p:cNvPr id="4" name="내용 개체 틀 3"/>
          <p:cNvGraphicFramePr>
            <a:graphicFrameLocks noGrp="1"/>
          </p:cNvGraphicFramePr>
          <p:nvPr>
            <p:ph idx="1"/>
          </p:nvPr>
        </p:nvGraphicFramePr>
        <p:xfrm>
          <a:off x="656272" y="1772818"/>
          <a:ext cx="7831455" cy="3736351"/>
        </p:xfrm>
        <a:graphic>
          <a:graphicData uri="http://schemas.openxmlformats.org/drawingml/2006/table">
            <a:tbl>
              <a:tblPr>
                <a:tableStyleId>{68D230F3-CF80-4859-8CE7-A43EE81993B5}</a:tableStyleId>
              </a:tblPr>
              <a:tblGrid>
                <a:gridCol w="579120"/>
                <a:gridCol w="7252335"/>
              </a:tblGrid>
              <a:tr h="1296142">
                <a:tc>
                  <a:txBody>
                    <a:bodyPr/>
                    <a:lstStyle/>
                    <a:p>
                      <a:pPr marR="101600" algn="ctr">
                        <a:lnSpc>
                          <a:spcPct val="115000"/>
                        </a:lnSpc>
                        <a:spcBef>
                          <a:spcPts val="800"/>
                        </a:spcBef>
                        <a:spcAft>
                          <a:spcPts val="800"/>
                        </a:spcAft>
                      </a:pPr>
                      <a:r>
                        <a:rPr lang="en-US" sz="1800" kern="100" dirty="0"/>
                        <a:t>7</a:t>
                      </a:r>
                      <a:endParaRPr lang="ko-KR" sz="24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ko-KR" sz="1600" kern="100" dirty="0"/>
                        <a:t>구체적 권고 사항들이 하나의 소단원에 모여 있고</a:t>
                      </a:r>
                      <a:r>
                        <a:rPr lang="en-US" sz="1600" kern="100" dirty="0"/>
                        <a:t>, </a:t>
                      </a:r>
                      <a:r>
                        <a:rPr lang="ko-KR" sz="1600" kern="100" dirty="0"/>
                        <a:t>권고 사항의 주요 내용을 쉽게 알아 볼 수 있도록 특별한 서식</a:t>
                      </a:r>
                      <a:r>
                        <a:rPr lang="en-US" sz="1600" kern="100" dirty="0"/>
                        <a:t>(</a:t>
                      </a:r>
                      <a:r>
                        <a:rPr lang="ko-KR" sz="1600" kern="100" dirty="0"/>
                        <a:t>권고 사항을 요약한 </a:t>
                      </a:r>
                      <a:r>
                        <a:rPr lang="ko-KR" sz="1600" kern="100" dirty="0" err="1"/>
                        <a:t>글상자</a:t>
                      </a:r>
                      <a:r>
                        <a:rPr lang="en-US" sz="1600" kern="100" dirty="0"/>
                        <a:t>, </a:t>
                      </a:r>
                      <a:r>
                        <a:rPr lang="ko-KR" sz="1600" kern="100" dirty="0"/>
                        <a:t>굵은 글씨나 밑줄표시</a:t>
                      </a:r>
                      <a:r>
                        <a:rPr lang="en-US" sz="1600" kern="100" dirty="0"/>
                        <a:t>, </a:t>
                      </a:r>
                      <a:r>
                        <a:rPr lang="ko-KR" sz="1600" kern="100" dirty="0"/>
                        <a:t>흐름도나 알고리즘</a:t>
                      </a:r>
                      <a:r>
                        <a:rPr lang="en-US" sz="1600" kern="100" dirty="0"/>
                        <a:t>)</a:t>
                      </a:r>
                      <a:r>
                        <a:rPr lang="ko-KR" sz="1600" kern="100" dirty="0"/>
                        <a:t>으로 표현된 경우</a:t>
                      </a:r>
                      <a:endParaRPr lang="ko-KR" sz="1600" kern="100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굴림"/>
                      </a:endParaRPr>
                    </a:p>
                  </a:txBody>
                  <a:tcPr marL="62865" marR="62865" marT="0" marB="0" anchor="ctr"/>
                </a:tc>
              </a:tr>
              <a:tr h="813403">
                <a:tc>
                  <a:txBody>
                    <a:bodyPr/>
                    <a:lstStyle/>
                    <a:p>
                      <a:pPr marR="101600" algn="ctr">
                        <a:lnSpc>
                          <a:spcPct val="115000"/>
                        </a:lnSpc>
                        <a:spcBef>
                          <a:spcPts val="800"/>
                        </a:spcBef>
                        <a:spcAft>
                          <a:spcPts val="800"/>
                        </a:spcAft>
                      </a:pPr>
                      <a:r>
                        <a:rPr lang="en-US" sz="1800" kern="100" dirty="0"/>
                        <a:t>5</a:t>
                      </a:r>
                      <a:endParaRPr lang="ko-KR" sz="24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ko-KR" sz="1600" kern="100" dirty="0"/>
                        <a:t>구체적 권고 사항들이 하나의 소단원에 모여 있으나</a:t>
                      </a:r>
                      <a:r>
                        <a:rPr lang="en-US" sz="1600" kern="100" dirty="0"/>
                        <a:t>, </a:t>
                      </a:r>
                      <a:r>
                        <a:rPr lang="ko-KR" sz="1600" kern="100" dirty="0"/>
                        <a:t>특별한 서식으로 표현되지 않은 경우</a:t>
                      </a:r>
                      <a:endParaRPr lang="ko-KR" sz="1600" kern="100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굴림"/>
                      </a:endParaRPr>
                    </a:p>
                  </a:txBody>
                  <a:tcPr marL="62865" marR="62865" marT="0" marB="0" anchor="ctr"/>
                </a:tc>
              </a:tr>
              <a:tr h="813403">
                <a:tc>
                  <a:txBody>
                    <a:bodyPr/>
                    <a:lstStyle/>
                    <a:p>
                      <a:pPr marR="101600" algn="ctr">
                        <a:lnSpc>
                          <a:spcPct val="115000"/>
                        </a:lnSpc>
                        <a:spcBef>
                          <a:spcPts val="800"/>
                        </a:spcBef>
                        <a:spcAft>
                          <a:spcPts val="800"/>
                        </a:spcAft>
                      </a:pPr>
                      <a:r>
                        <a:rPr lang="en-US" sz="1800" kern="100" dirty="0"/>
                        <a:t>3</a:t>
                      </a:r>
                      <a:endParaRPr lang="ko-KR" sz="24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ko-KR" sz="1600" kern="100" dirty="0"/>
                        <a:t>구체적 권고사항들이 지침 내 여러 부분에 산재해 있으면서</a:t>
                      </a:r>
                      <a:r>
                        <a:rPr lang="en-US" sz="1600" kern="100" dirty="0"/>
                        <a:t>, </a:t>
                      </a:r>
                      <a:r>
                        <a:rPr lang="ko-KR" sz="1600" kern="100" dirty="0"/>
                        <a:t>특별한 서식으로 표현된 경우 </a:t>
                      </a:r>
                      <a:endParaRPr lang="ko-KR" sz="1600" kern="100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굴림"/>
                      </a:endParaRPr>
                    </a:p>
                  </a:txBody>
                  <a:tcPr marL="62865" marR="62865" marT="0" marB="0" anchor="ctr"/>
                </a:tc>
              </a:tr>
              <a:tr h="813403">
                <a:tc>
                  <a:txBody>
                    <a:bodyPr/>
                    <a:lstStyle/>
                    <a:p>
                      <a:pPr marR="101600" algn="ctr">
                        <a:lnSpc>
                          <a:spcPct val="115000"/>
                        </a:lnSpc>
                        <a:spcBef>
                          <a:spcPts val="800"/>
                        </a:spcBef>
                        <a:spcAft>
                          <a:spcPts val="800"/>
                        </a:spcAft>
                      </a:pPr>
                      <a:r>
                        <a:rPr lang="en-US" sz="1800" kern="100" dirty="0"/>
                        <a:t>1</a:t>
                      </a:r>
                      <a:endParaRPr lang="ko-KR" sz="24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ko-KR" sz="1600" kern="100" dirty="0"/>
                        <a:t>구체적 권고 사항들이 지침 내 여러 부분에 산재해 있는 경우</a:t>
                      </a:r>
                      <a:endParaRPr lang="ko-KR" sz="1600" kern="100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굴림"/>
                      </a:endParaRPr>
                    </a:p>
                  </a:txBody>
                  <a:tcPr marL="62865" marR="62865" marT="0" marB="0" anchor="ctr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89248" y="418654"/>
            <a:ext cx="7355160" cy="1354162"/>
          </a:xfrm>
        </p:spPr>
        <p:txBody>
          <a:bodyPr>
            <a:noAutofit/>
          </a:bodyPr>
          <a:lstStyle/>
          <a:p>
            <a:pPr marL="457200" lvl="0" indent="-457200">
              <a:lnSpc>
                <a:spcPct val="150000"/>
              </a:lnSpc>
              <a:spcBef>
                <a:spcPts val="1200"/>
              </a:spcBef>
            </a:pPr>
            <a:r>
              <a:rPr lang="en-US" altLang="ko-KR" sz="2000" dirty="0" smtClean="0">
                <a:solidFill>
                  <a:prstClr val="black"/>
                </a:solidFill>
                <a:cs typeface="+mn-cs"/>
              </a:rPr>
              <a:t>18. </a:t>
            </a:r>
            <a:r>
              <a:rPr lang="ko-KR" altLang="en-US" sz="2000" dirty="0" smtClean="0">
                <a:solidFill>
                  <a:prstClr val="black"/>
                </a:solidFill>
                <a:cs typeface="+mn-cs"/>
              </a:rPr>
              <a:t>진료지침은 </a:t>
            </a:r>
            <a:r>
              <a:rPr lang="ko-KR" altLang="en-US" sz="2000" dirty="0">
                <a:solidFill>
                  <a:prstClr val="black"/>
                </a:solidFill>
                <a:cs typeface="+mn-cs"/>
              </a:rPr>
              <a:t>이를 실행하는데 있어 장애요인과 촉진요인을 서술하고 있다</a:t>
            </a:r>
            <a:r>
              <a:rPr lang="en-US" altLang="ko-KR" sz="2000" dirty="0">
                <a:solidFill>
                  <a:prstClr val="black"/>
                </a:solidFill>
                <a:cs typeface="+mn-cs"/>
              </a:rPr>
              <a:t>. </a:t>
            </a:r>
            <a:r>
              <a:rPr lang="ko-KR" altLang="en-US" sz="2000" dirty="0">
                <a:solidFill>
                  <a:prstClr val="black"/>
                </a:solidFill>
                <a:cs typeface="+mn-cs"/>
              </a:rPr>
              <a:t/>
            </a:r>
            <a:br>
              <a:rPr lang="ko-KR" altLang="en-US" sz="2000" dirty="0">
                <a:solidFill>
                  <a:prstClr val="black"/>
                </a:solidFill>
                <a:cs typeface="+mn-cs"/>
              </a:rPr>
            </a:br>
            <a:r>
              <a:rPr lang="en-US" altLang="ko-KR" sz="1600" dirty="0">
                <a:solidFill>
                  <a:srgbClr val="4BACC6"/>
                </a:solidFill>
                <a:latin typeface="Arial" pitchFamily="34" charset="0"/>
                <a:cs typeface="Arial" pitchFamily="34" charset="0"/>
              </a:rPr>
              <a:t>The guideline describes facilitators and barriers to its application. </a:t>
            </a:r>
            <a:endParaRPr lang="ko-KR" altLang="en-US" dirty="0"/>
          </a:p>
        </p:txBody>
      </p:sp>
      <p:graphicFrame>
        <p:nvGraphicFramePr>
          <p:cNvPr id="4" name="내용 개체 틀 3"/>
          <p:cNvGraphicFramePr>
            <a:graphicFrameLocks noGrp="1"/>
          </p:cNvGraphicFramePr>
          <p:nvPr>
            <p:ph idx="1"/>
          </p:nvPr>
        </p:nvGraphicFramePr>
        <p:xfrm>
          <a:off x="656272" y="2132858"/>
          <a:ext cx="7831455" cy="3744414"/>
        </p:xfrm>
        <a:graphic>
          <a:graphicData uri="http://schemas.openxmlformats.org/drawingml/2006/table">
            <a:tbl>
              <a:tblPr>
                <a:tableStyleId>{68D230F3-CF80-4859-8CE7-A43EE81993B5}</a:tableStyleId>
              </a:tblPr>
              <a:tblGrid>
                <a:gridCol w="579120"/>
                <a:gridCol w="7252335"/>
              </a:tblGrid>
              <a:tr h="1110089">
                <a:tc>
                  <a:txBody>
                    <a:bodyPr/>
                    <a:lstStyle/>
                    <a:p>
                      <a:pPr marR="101600" algn="ctr">
                        <a:lnSpc>
                          <a:spcPct val="115000"/>
                        </a:lnSpc>
                        <a:spcBef>
                          <a:spcPts val="800"/>
                        </a:spcBef>
                        <a:spcAft>
                          <a:spcPts val="800"/>
                        </a:spcAft>
                      </a:pPr>
                      <a:r>
                        <a:rPr lang="en-US" sz="1800" kern="100" dirty="0"/>
                        <a:t>7</a:t>
                      </a:r>
                      <a:endParaRPr lang="ko-KR" sz="24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ko-KR" sz="1600" kern="100" dirty="0"/>
                        <a:t>권고안 적용 시 촉진요인과 장애요인 모두에 대해 그 유형</a:t>
                      </a:r>
                      <a:r>
                        <a:rPr lang="en-US" sz="1600" kern="100" dirty="0"/>
                        <a:t>, </a:t>
                      </a:r>
                      <a:r>
                        <a:rPr lang="ko-KR" sz="1600" kern="100" dirty="0"/>
                        <a:t>정보수집과정</a:t>
                      </a:r>
                      <a:r>
                        <a:rPr lang="en-US" sz="1600" kern="100" dirty="0"/>
                        <a:t>, </a:t>
                      </a:r>
                      <a:r>
                        <a:rPr lang="ko-KR" sz="1600" kern="100" dirty="0"/>
                        <a:t>요소를 반영한 과정 등이 구체적으로 서술되어 있고</a:t>
                      </a:r>
                      <a:r>
                        <a:rPr lang="en-US" sz="1600" kern="100" dirty="0"/>
                        <a:t>, </a:t>
                      </a:r>
                      <a:r>
                        <a:rPr lang="ko-KR" sz="1600" kern="100" dirty="0"/>
                        <a:t>장애요인 극복 전략이 제시되어 있는 경우</a:t>
                      </a:r>
                      <a:endParaRPr lang="ko-KR" sz="1600" kern="100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굴림"/>
                      </a:endParaRPr>
                    </a:p>
                  </a:txBody>
                  <a:tcPr marL="62865" marR="62865" marT="0" marB="0" anchor="ctr"/>
                </a:tc>
              </a:tr>
              <a:tr h="1110089">
                <a:tc>
                  <a:txBody>
                    <a:bodyPr/>
                    <a:lstStyle/>
                    <a:p>
                      <a:pPr marR="101600" algn="ctr">
                        <a:lnSpc>
                          <a:spcPct val="115000"/>
                        </a:lnSpc>
                        <a:spcBef>
                          <a:spcPts val="800"/>
                        </a:spcBef>
                        <a:spcAft>
                          <a:spcPts val="800"/>
                        </a:spcAft>
                      </a:pPr>
                      <a:r>
                        <a:rPr lang="en-US" sz="1800" kern="100" dirty="0"/>
                        <a:t>5</a:t>
                      </a:r>
                      <a:endParaRPr lang="ko-KR" sz="24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ko-KR" sz="1600" kern="100" dirty="0"/>
                        <a:t>권고안 적용 시 촉진요인과 장애요인 일부에 대해 그 유형</a:t>
                      </a:r>
                      <a:r>
                        <a:rPr lang="en-US" sz="1600" kern="100" dirty="0"/>
                        <a:t>, </a:t>
                      </a:r>
                      <a:r>
                        <a:rPr lang="ko-KR" sz="1600" kern="100" dirty="0"/>
                        <a:t>정보수집과정</a:t>
                      </a:r>
                      <a:r>
                        <a:rPr lang="en-US" sz="1600" kern="100" dirty="0"/>
                        <a:t>, </a:t>
                      </a:r>
                      <a:r>
                        <a:rPr lang="ko-KR" sz="1600" kern="100" dirty="0"/>
                        <a:t>요소를 반영한 과정 등이 구체적으로 서술되어 있으나</a:t>
                      </a:r>
                      <a:r>
                        <a:rPr lang="en-US" sz="1600" kern="100" dirty="0"/>
                        <a:t>, </a:t>
                      </a:r>
                      <a:r>
                        <a:rPr lang="ko-KR" sz="1600" kern="100" dirty="0"/>
                        <a:t>장애요인 극복 전략이 제시되어 있지 않은 경우</a:t>
                      </a:r>
                      <a:endParaRPr lang="ko-KR" sz="1600" kern="100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굴림"/>
                      </a:endParaRPr>
                    </a:p>
                  </a:txBody>
                  <a:tcPr marL="62865" marR="62865" marT="0" marB="0" anchor="ctr"/>
                </a:tc>
              </a:tr>
              <a:tr h="762118">
                <a:tc>
                  <a:txBody>
                    <a:bodyPr/>
                    <a:lstStyle/>
                    <a:p>
                      <a:pPr marR="101600" algn="ctr">
                        <a:lnSpc>
                          <a:spcPct val="115000"/>
                        </a:lnSpc>
                        <a:spcBef>
                          <a:spcPts val="800"/>
                        </a:spcBef>
                        <a:spcAft>
                          <a:spcPts val="800"/>
                        </a:spcAft>
                      </a:pPr>
                      <a:r>
                        <a:rPr lang="en-US" sz="1800" kern="100" dirty="0"/>
                        <a:t>3</a:t>
                      </a:r>
                      <a:endParaRPr lang="ko-KR" sz="24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ko-KR" sz="1600" kern="100" dirty="0"/>
                        <a:t>권고안 적용 시 촉진요인과 장애요인에 대해 고려했다는 서술만 있는 경우</a:t>
                      </a:r>
                      <a:endParaRPr lang="ko-KR" sz="1600" kern="100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굴림"/>
                      </a:endParaRPr>
                    </a:p>
                  </a:txBody>
                  <a:tcPr marL="62865" marR="62865" marT="0" marB="0" anchor="ctr"/>
                </a:tc>
              </a:tr>
              <a:tr h="762118">
                <a:tc>
                  <a:txBody>
                    <a:bodyPr/>
                    <a:lstStyle/>
                    <a:p>
                      <a:pPr marR="101600" algn="ctr">
                        <a:lnSpc>
                          <a:spcPct val="115000"/>
                        </a:lnSpc>
                        <a:spcBef>
                          <a:spcPts val="800"/>
                        </a:spcBef>
                        <a:spcAft>
                          <a:spcPts val="800"/>
                        </a:spcAft>
                      </a:pPr>
                      <a:r>
                        <a:rPr lang="en-US" sz="1800" kern="100" dirty="0"/>
                        <a:t>1</a:t>
                      </a:r>
                      <a:endParaRPr lang="ko-KR" sz="24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ko-KR" sz="1600" kern="100" dirty="0"/>
                        <a:t>권고안 적용 시 촉진요인과 장애요인에 대한 서술이 없는 경우</a:t>
                      </a:r>
                      <a:endParaRPr lang="ko-KR" sz="1600" kern="100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굴림"/>
                      </a:endParaRPr>
                    </a:p>
                  </a:txBody>
                  <a:tcPr marL="62865" marR="62865" marT="0" marB="0" anchor="ctr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474" name="Picture 2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102477" y="2427893"/>
            <a:ext cx="4268165" cy="32690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4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381333" y="617478"/>
            <a:ext cx="4543425" cy="51816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320517" y="630627"/>
            <a:ext cx="3920406" cy="160043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1400" dirty="0" smtClean="0"/>
              <a:t>Prostate Cancer Foundation of Australia and Cancer Council Australia PSA Testing Guidelines Expert Advisory Panel. Draft clinical practice guidelines for PSA testing and early management of test-detected prostate cancer. Prostate Cancer Foundation of Australia and Cancer Council Australia, Sydney (2016).</a:t>
            </a:r>
            <a:endParaRPr lang="ko-KR" altLang="en-US" sz="1400" dirty="0">
              <a:solidFill>
                <a:schemeClr val="accent3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45232" y="418654"/>
            <a:ext cx="7499176" cy="1426170"/>
          </a:xfrm>
        </p:spPr>
        <p:txBody>
          <a:bodyPr>
            <a:noAutofit/>
          </a:bodyPr>
          <a:lstStyle/>
          <a:p>
            <a:pPr marL="457200" lvl="0" indent="-457200">
              <a:lnSpc>
                <a:spcPct val="150000"/>
              </a:lnSpc>
              <a:spcBef>
                <a:spcPts val="1200"/>
              </a:spcBef>
            </a:pPr>
            <a:r>
              <a:rPr lang="en-US" altLang="ko-KR" sz="2000" dirty="0" smtClean="0">
                <a:solidFill>
                  <a:prstClr val="black"/>
                </a:solidFill>
                <a:cs typeface="+mn-cs"/>
              </a:rPr>
              <a:t>19. </a:t>
            </a:r>
            <a:r>
              <a:rPr lang="ko-KR" altLang="en-US" sz="2000" dirty="0" smtClean="0">
                <a:solidFill>
                  <a:prstClr val="black"/>
                </a:solidFill>
                <a:cs typeface="+mn-cs"/>
              </a:rPr>
              <a:t>진료지침은 </a:t>
            </a:r>
            <a:r>
              <a:rPr lang="ko-KR" altLang="en-US" sz="2000" dirty="0">
                <a:solidFill>
                  <a:prstClr val="black"/>
                </a:solidFill>
                <a:cs typeface="+mn-cs"/>
              </a:rPr>
              <a:t>권고안이 의료현장에서 실제 사용될 수 있도록 도와주는 조언과 도구를 제시하고 있다</a:t>
            </a:r>
            <a:r>
              <a:rPr lang="en-US" altLang="ko-KR" sz="2000" dirty="0">
                <a:solidFill>
                  <a:prstClr val="black"/>
                </a:solidFill>
                <a:cs typeface="+mn-cs"/>
              </a:rPr>
              <a:t>. </a:t>
            </a:r>
            <a:r>
              <a:rPr lang="ko-KR" altLang="en-US" sz="2000" dirty="0">
                <a:solidFill>
                  <a:prstClr val="black"/>
                </a:solidFill>
                <a:cs typeface="+mn-cs"/>
              </a:rPr>
              <a:t/>
            </a:r>
            <a:br>
              <a:rPr lang="ko-KR" altLang="en-US" sz="2000" dirty="0">
                <a:solidFill>
                  <a:prstClr val="black"/>
                </a:solidFill>
                <a:cs typeface="+mn-cs"/>
              </a:rPr>
            </a:br>
            <a:r>
              <a:rPr lang="en-US" altLang="ko-KR" sz="1600" dirty="0">
                <a:solidFill>
                  <a:srgbClr val="4BACC6"/>
                </a:solidFill>
                <a:latin typeface="Arial" pitchFamily="34" charset="0"/>
                <a:cs typeface="Arial" pitchFamily="34" charset="0"/>
              </a:rPr>
              <a:t>The guideline provides advice and/or tools on how the recommendations can be put into practice. </a:t>
            </a:r>
            <a:endParaRPr lang="ko-KR" altLang="en-US" dirty="0"/>
          </a:p>
        </p:txBody>
      </p:sp>
      <p:graphicFrame>
        <p:nvGraphicFramePr>
          <p:cNvPr id="4" name="내용 개체 틀 3"/>
          <p:cNvGraphicFramePr>
            <a:graphicFrameLocks noGrp="1"/>
          </p:cNvGraphicFramePr>
          <p:nvPr>
            <p:ph idx="1"/>
          </p:nvPr>
        </p:nvGraphicFramePr>
        <p:xfrm>
          <a:off x="683569" y="2204864"/>
          <a:ext cx="7776864" cy="3816424"/>
        </p:xfrm>
        <a:graphic>
          <a:graphicData uri="http://schemas.openxmlformats.org/drawingml/2006/table">
            <a:tbl>
              <a:tblPr>
                <a:tableStyleId>{68D230F3-CF80-4859-8CE7-A43EE81993B5}</a:tableStyleId>
              </a:tblPr>
              <a:tblGrid>
                <a:gridCol w="575083"/>
                <a:gridCol w="7201781"/>
              </a:tblGrid>
              <a:tr h="1390753">
                <a:tc>
                  <a:txBody>
                    <a:bodyPr/>
                    <a:lstStyle/>
                    <a:p>
                      <a:pPr marR="101600" algn="ctr">
                        <a:lnSpc>
                          <a:spcPct val="115000"/>
                        </a:lnSpc>
                        <a:spcBef>
                          <a:spcPts val="800"/>
                        </a:spcBef>
                        <a:spcAft>
                          <a:spcPts val="800"/>
                        </a:spcAft>
                      </a:pPr>
                      <a:r>
                        <a:rPr lang="en-US" sz="1800" kern="100" dirty="0"/>
                        <a:t>7 </a:t>
                      </a:r>
                      <a:endParaRPr lang="ko-KR" sz="24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ko-KR" sz="1600" kern="100" dirty="0"/>
                        <a:t>진료지침 보급과 실행을 위한 보조자료</a:t>
                      </a:r>
                      <a:r>
                        <a:rPr lang="en-US" sz="1600" kern="100" dirty="0"/>
                        <a:t>(</a:t>
                      </a:r>
                      <a:r>
                        <a:rPr lang="ko-KR" sz="1600" kern="100" dirty="0"/>
                        <a:t>예</a:t>
                      </a:r>
                      <a:r>
                        <a:rPr lang="en-US" sz="1600" kern="100" dirty="0"/>
                        <a:t>, </a:t>
                      </a:r>
                      <a:r>
                        <a:rPr lang="ko-KR" sz="1600" kern="100" dirty="0"/>
                        <a:t>요약문서</a:t>
                      </a:r>
                      <a:r>
                        <a:rPr lang="en-US" sz="1600" kern="100" dirty="0"/>
                        <a:t>, </a:t>
                      </a:r>
                      <a:r>
                        <a:rPr lang="ko-KR" sz="1600" kern="100" dirty="0"/>
                        <a:t>체크리스트</a:t>
                      </a:r>
                      <a:r>
                        <a:rPr lang="en-US" sz="1600" kern="100" dirty="0"/>
                        <a:t>, </a:t>
                      </a:r>
                      <a:r>
                        <a:rPr lang="ko-KR" sz="1600" kern="100" dirty="0"/>
                        <a:t>알고리즘</a:t>
                      </a:r>
                      <a:r>
                        <a:rPr lang="en-US" sz="1600" kern="100" dirty="0"/>
                        <a:t>, </a:t>
                      </a:r>
                      <a:r>
                        <a:rPr lang="ko-KR" sz="1600" kern="100" dirty="0"/>
                        <a:t>실행매뉴얼</a:t>
                      </a:r>
                      <a:r>
                        <a:rPr lang="en-US" sz="1600" kern="100" dirty="0"/>
                        <a:t>, </a:t>
                      </a:r>
                      <a:r>
                        <a:rPr lang="ko-KR" sz="1600" kern="100" dirty="0"/>
                        <a:t>장애요인 분석과 해결방안</a:t>
                      </a:r>
                      <a:r>
                        <a:rPr lang="en-US" sz="1600" kern="100" dirty="0"/>
                        <a:t>, </a:t>
                      </a:r>
                      <a:r>
                        <a:rPr lang="ko-KR" sz="1600" kern="100" dirty="0"/>
                        <a:t>진료지침 실행을 촉진하는 요소들을 정착시티는 도구</a:t>
                      </a:r>
                      <a:r>
                        <a:rPr lang="en-US" sz="1600" kern="100" dirty="0"/>
                        <a:t>, </a:t>
                      </a:r>
                      <a:r>
                        <a:rPr lang="ko-KR" sz="1600" kern="100" dirty="0"/>
                        <a:t>예비조사 결과와 교훈 등</a:t>
                      </a:r>
                      <a:r>
                        <a:rPr lang="en-US" sz="1600" kern="100" dirty="0"/>
                        <a:t>)</a:t>
                      </a:r>
                      <a:r>
                        <a:rPr lang="ko-KR" sz="1600" kern="100" dirty="0"/>
                        <a:t>가 있고</a:t>
                      </a:r>
                      <a:r>
                        <a:rPr lang="en-US" sz="1600" kern="100" dirty="0"/>
                        <a:t>, </a:t>
                      </a:r>
                      <a:r>
                        <a:rPr lang="ko-KR" sz="1600" kern="100" dirty="0"/>
                        <a:t>그 활용방법도 제시하고 있는 경우</a:t>
                      </a:r>
                      <a:endParaRPr lang="ko-KR" sz="1600" kern="100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굴림"/>
                      </a:endParaRPr>
                    </a:p>
                  </a:txBody>
                  <a:tcPr marL="62865" marR="62865" marT="0" marB="0" anchor="ctr"/>
                </a:tc>
              </a:tr>
              <a:tr h="808557">
                <a:tc>
                  <a:txBody>
                    <a:bodyPr/>
                    <a:lstStyle/>
                    <a:p>
                      <a:pPr marR="101600" algn="ctr">
                        <a:lnSpc>
                          <a:spcPct val="115000"/>
                        </a:lnSpc>
                        <a:spcBef>
                          <a:spcPts val="800"/>
                        </a:spcBef>
                        <a:spcAft>
                          <a:spcPts val="800"/>
                        </a:spcAft>
                      </a:pPr>
                      <a:r>
                        <a:rPr lang="en-US" sz="1800" kern="100" dirty="0"/>
                        <a:t>5 </a:t>
                      </a:r>
                      <a:endParaRPr lang="ko-KR" sz="24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ko-KR" sz="1600" kern="100" dirty="0"/>
                        <a:t>진료지침 보급과 실행을 위한 보조 자료는 있지만</a:t>
                      </a:r>
                      <a:r>
                        <a:rPr lang="en-US" sz="1600" kern="100" dirty="0"/>
                        <a:t>, </a:t>
                      </a:r>
                      <a:r>
                        <a:rPr lang="ko-KR" sz="1600" kern="100" dirty="0"/>
                        <a:t>그 활용방법이 제시되어 있지 않고 그 내용을 진료지침 내에서 찾을 수 없는 경우</a:t>
                      </a:r>
                      <a:endParaRPr lang="ko-KR" sz="1600" kern="100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굴림"/>
                      </a:endParaRPr>
                    </a:p>
                  </a:txBody>
                  <a:tcPr marL="62865" marR="62865" marT="0" marB="0" anchor="ctr"/>
                </a:tc>
              </a:tr>
              <a:tr h="808557">
                <a:tc>
                  <a:txBody>
                    <a:bodyPr/>
                    <a:lstStyle/>
                    <a:p>
                      <a:pPr marR="101600" algn="ctr">
                        <a:lnSpc>
                          <a:spcPct val="115000"/>
                        </a:lnSpc>
                        <a:spcBef>
                          <a:spcPts val="800"/>
                        </a:spcBef>
                        <a:spcAft>
                          <a:spcPts val="800"/>
                        </a:spcAft>
                      </a:pPr>
                      <a:r>
                        <a:rPr lang="en-US" sz="1800" kern="100" dirty="0"/>
                        <a:t>3</a:t>
                      </a:r>
                      <a:endParaRPr lang="ko-KR" sz="24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ko-KR" sz="1600" kern="100" dirty="0"/>
                        <a:t>진료지침 보급과 실행을 위한 보조 자료는 없으나</a:t>
                      </a:r>
                      <a:r>
                        <a:rPr lang="en-US" sz="1600" kern="100" dirty="0"/>
                        <a:t>, </a:t>
                      </a:r>
                      <a:r>
                        <a:rPr lang="ko-KR" sz="1600" kern="100" dirty="0"/>
                        <a:t>그 내용을 진료지침 내에서 찾을 수 있는 경우</a:t>
                      </a:r>
                      <a:endParaRPr lang="ko-KR" sz="1600" kern="100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굴림"/>
                      </a:endParaRPr>
                    </a:p>
                  </a:txBody>
                  <a:tcPr marL="62865" marR="62865" marT="0" marB="0" anchor="ctr"/>
                </a:tc>
              </a:tr>
              <a:tr h="808557">
                <a:tc>
                  <a:txBody>
                    <a:bodyPr/>
                    <a:lstStyle/>
                    <a:p>
                      <a:pPr marR="101600" algn="ctr">
                        <a:lnSpc>
                          <a:spcPct val="115000"/>
                        </a:lnSpc>
                        <a:spcBef>
                          <a:spcPts val="800"/>
                        </a:spcBef>
                        <a:spcAft>
                          <a:spcPts val="800"/>
                        </a:spcAft>
                      </a:pPr>
                      <a:r>
                        <a:rPr lang="en-US" sz="1800" kern="100" dirty="0"/>
                        <a:t>1</a:t>
                      </a:r>
                      <a:endParaRPr lang="ko-KR" sz="24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ko-KR" sz="1600" kern="100" dirty="0"/>
                        <a:t>진료 지침 보급과 실행을 위한 보조 자료가 없고</a:t>
                      </a:r>
                      <a:r>
                        <a:rPr lang="en-US" sz="1600" kern="100" dirty="0"/>
                        <a:t>, </a:t>
                      </a:r>
                      <a:r>
                        <a:rPr lang="ko-KR" sz="1600" kern="100" dirty="0"/>
                        <a:t>그 내용도 진료 지침 내에서 찾을 수 없는 경우</a:t>
                      </a:r>
                      <a:endParaRPr lang="ko-KR" sz="1600" kern="100" dirty="0">
                        <a:solidFill>
                          <a:srgbClr val="0000FF"/>
                        </a:solidFill>
                        <a:latin typeface="맑은 고딕"/>
                        <a:ea typeface="맑은 고딕"/>
                        <a:cs typeface="굴림"/>
                      </a:endParaRPr>
                    </a:p>
                  </a:txBody>
                  <a:tcPr marL="62865" marR="62865" marT="0" marB="0" anchor="ctr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568" y="1484784"/>
            <a:ext cx="3733800" cy="283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44008" y="1412776"/>
            <a:ext cx="3714750" cy="3781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827584" y="5301208"/>
            <a:ext cx="7704856" cy="52322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solidFill>
                  <a:schemeClr val="accent3">
                    <a:lumMod val="75000"/>
                  </a:schemeClr>
                </a:solidFill>
              </a:rPr>
              <a:t>Management of patients with stroke: </a:t>
            </a:r>
            <a:r>
              <a:rPr lang="en-US" altLang="ko-KR" sz="1400" dirty="0" smtClean="0">
                <a:solidFill>
                  <a:schemeClr val="accent3">
                    <a:lumMod val="75000"/>
                  </a:schemeClr>
                </a:solidFill>
              </a:rPr>
              <a:t>Rehabilitation, prevention and management of complications, and discharge planning. </a:t>
            </a:r>
            <a:r>
              <a:rPr lang="en-US" altLang="ko-KR" sz="1400" b="1" i="1" dirty="0" smtClean="0">
                <a:solidFill>
                  <a:schemeClr val="accent3">
                    <a:lumMod val="75000"/>
                  </a:schemeClr>
                </a:solidFill>
              </a:rPr>
              <a:t>June 2010</a:t>
            </a:r>
            <a:endParaRPr lang="ko-KR" altLang="en-US" sz="1400" dirty="0">
              <a:solidFill>
                <a:schemeClr val="accent3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73224" y="634678"/>
            <a:ext cx="7499176" cy="1282154"/>
          </a:xfrm>
        </p:spPr>
        <p:txBody>
          <a:bodyPr>
            <a:noAutofit/>
          </a:bodyPr>
          <a:lstStyle/>
          <a:p>
            <a:pPr marL="457200" lvl="0" indent="-457200">
              <a:lnSpc>
                <a:spcPct val="150000"/>
              </a:lnSpc>
              <a:spcBef>
                <a:spcPts val="1200"/>
              </a:spcBef>
            </a:pPr>
            <a:r>
              <a:rPr lang="en-US" altLang="ko-KR" sz="2000" dirty="0" smtClean="0">
                <a:solidFill>
                  <a:prstClr val="black"/>
                </a:solidFill>
                <a:cs typeface="+mn-cs"/>
              </a:rPr>
              <a:t>20. </a:t>
            </a:r>
            <a:r>
              <a:rPr lang="ko-KR" altLang="en-US" sz="2000" dirty="0" smtClean="0">
                <a:solidFill>
                  <a:prstClr val="black"/>
                </a:solidFill>
                <a:cs typeface="+mn-cs"/>
              </a:rPr>
              <a:t>권고안 </a:t>
            </a:r>
            <a:r>
              <a:rPr lang="ko-KR" altLang="en-US" sz="2000" dirty="0">
                <a:solidFill>
                  <a:prstClr val="black"/>
                </a:solidFill>
                <a:cs typeface="+mn-cs"/>
              </a:rPr>
              <a:t>적용 시 필요로 할 수 있는 잠재적인 자원의 영향과 의미가 고려되어야 한다</a:t>
            </a:r>
            <a:r>
              <a:rPr lang="en-US" altLang="ko-KR" sz="2000" dirty="0">
                <a:solidFill>
                  <a:prstClr val="black"/>
                </a:solidFill>
                <a:cs typeface="+mn-cs"/>
              </a:rPr>
              <a:t>. </a:t>
            </a:r>
            <a:r>
              <a:rPr lang="ko-KR" altLang="en-US" sz="2000" dirty="0">
                <a:solidFill>
                  <a:prstClr val="black"/>
                </a:solidFill>
                <a:cs typeface="+mn-cs"/>
              </a:rPr>
              <a:t/>
            </a:r>
            <a:br>
              <a:rPr lang="ko-KR" altLang="en-US" sz="2000" dirty="0">
                <a:solidFill>
                  <a:prstClr val="black"/>
                </a:solidFill>
                <a:cs typeface="+mn-cs"/>
              </a:rPr>
            </a:br>
            <a:r>
              <a:rPr lang="en-US" altLang="ko-KR" sz="1600" dirty="0">
                <a:solidFill>
                  <a:srgbClr val="4BACC6"/>
                </a:solidFill>
                <a:latin typeface="Arial" pitchFamily="34" charset="0"/>
                <a:cs typeface="Arial" pitchFamily="34" charset="0"/>
              </a:rPr>
              <a:t>The potential resource implications of applying the recommendations have been considered. </a:t>
            </a:r>
            <a:endParaRPr lang="ko-KR" altLang="en-US" dirty="0"/>
          </a:p>
        </p:txBody>
      </p:sp>
      <p:graphicFrame>
        <p:nvGraphicFramePr>
          <p:cNvPr id="4" name="내용 개체 틀 3"/>
          <p:cNvGraphicFramePr>
            <a:graphicFrameLocks noGrp="1"/>
          </p:cNvGraphicFramePr>
          <p:nvPr>
            <p:ph idx="1"/>
          </p:nvPr>
        </p:nvGraphicFramePr>
        <p:xfrm>
          <a:off x="656272" y="2492896"/>
          <a:ext cx="7831455" cy="3312367"/>
        </p:xfrm>
        <a:graphic>
          <a:graphicData uri="http://schemas.openxmlformats.org/drawingml/2006/table">
            <a:tbl>
              <a:tblPr>
                <a:tableStyleId>{68D230F3-CF80-4859-8CE7-A43EE81993B5}</a:tableStyleId>
              </a:tblPr>
              <a:tblGrid>
                <a:gridCol w="579120"/>
                <a:gridCol w="7252335"/>
              </a:tblGrid>
              <a:tr h="1221602">
                <a:tc>
                  <a:txBody>
                    <a:bodyPr/>
                    <a:lstStyle/>
                    <a:p>
                      <a:pPr marR="101600" algn="ctr">
                        <a:lnSpc>
                          <a:spcPct val="115000"/>
                        </a:lnSpc>
                        <a:spcBef>
                          <a:spcPts val="800"/>
                        </a:spcBef>
                        <a:spcAft>
                          <a:spcPts val="800"/>
                        </a:spcAft>
                      </a:pPr>
                      <a:r>
                        <a:rPr lang="en-US" sz="1800" kern="100" dirty="0"/>
                        <a:t>7</a:t>
                      </a:r>
                      <a:endParaRPr lang="ko-KR" sz="24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ko-KR" sz="1600" kern="100" dirty="0"/>
                        <a:t>권고안 적용 시 비용 정보</a:t>
                      </a:r>
                      <a:r>
                        <a:rPr lang="en-US" sz="1600" kern="100" dirty="0"/>
                        <a:t>(</a:t>
                      </a:r>
                      <a:r>
                        <a:rPr lang="ko-KR" sz="1600" kern="100" dirty="0"/>
                        <a:t>예</a:t>
                      </a:r>
                      <a:r>
                        <a:rPr lang="en-US" sz="1600" kern="100" dirty="0"/>
                        <a:t>, </a:t>
                      </a:r>
                      <a:r>
                        <a:rPr lang="ko-KR" sz="1600" kern="100" dirty="0"/>
                        <a:t>유형</a:t>
                      </a:r>
                      <a:r>
                        <a:rPr lang="en-US" sz="1600" kern="100" dirty="0"/>
                        <a:t>, </a:t>
                      </a:r>
                      <a:r>
                        <a:rPr lang="ko-KR" sz="1600" kern="100" dirty="0"/>
                        <a:t>정보수집과정</a:t>
                      </a:r>
                      <a:r>
                        <a:rPr lang="en-US" sz="1600" kern="100" dirty="0"/>
                        <a:t>, </a:t>
                      </a:r>
                      <a:r>
                        <a:rPr lang="ko-KR" sz="1600" kern="100" dirty="0"/>
                        <a:t>비용편익분석</a:t>
                      </a:r>
                      <a:r>
                        <a:rPr lang="en-US" sz="1600" kern="100" dirty="0"/>
                        <a:t>/</a:t>
                      </a:r>
                      <a:r>
                        <a:rPr lang="ko-KR" sz="1600" kern="100" dirty="0"/>
                        <a:t>비용효과분석</a:t>
                      </a:r>
                      <a:r>
                        <a:rPr lang="en-US" sz="1600" kern="100" dirty="0"/>
                        <a:t>, </a:t>
                      </a:r>
                      <a:r>
                        <a:rPr lang="ko-KR" sz="1600" kern="100" dirty="0"/>
                        <a:t>구입비용</a:t>
                      </a:r>
                      <a:r>
                        <a:rPr lang="en-US" sz="1600" kern="100" dirty="0"/>
                        <a:t>, </a:t>
                      </a:r>
                      <a:r>
                        <a:rPr lang="ko-KR" sz="1600" kern="100" dirty="0"/>
                        <a:t>예산관련문제 등</a:t>
                      </a:r>
                      <a:r>
                        <a:rPr lang="en-US" sz="1600" kern="100" dirty="0"/>
                        <a:t>)</a:t>
                      </a:r>
                      <a:r>
                        <a:rPr lang="ko-KR" sz="1600" kern="100" dirty="0"/>
                        <a:t>가 모두 제시되어 있고</a:t>
                      </a:r>
                      <a:r>
                        <a:rPr lang="en-US" sz="1600" kern="100" dirty="0"/>
                        <a:t>, </a:t>
                      </a:r>
                      <a:r>
                        <a:rPr lang="ko-KR" sz="1600" kern="100" dirty="0"/>
                        <a:t>적합한 전문가가 비용 정보 분석에 참여한 경우</a:t>
                      </a:r>
                      <a:endParaRPr lang="ko-KR" sz="1600" kern="100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굴림"/>
                      </a:endParaRPr>
                    </a:p>
                  </a:txBody>
                  <a:tcPr marL="62865" marR="62865" marT="0" marB="0" anchor="ctr"/>
                </a:tc>
              </a:tr>
              <a:tr h="768930">
                <a:tc>
                  <a:txBody>
                    <a:bodyPr/>
                    <a:lstStyle/>
                    <a:p>
                      <a:pPr marR="101600" algn="ctr">
                        <a:lnSpc>
                          <a:spcPct val="115000"/>
                        </a:lnSpc>
                        <a:spcBef>
                          <a:spcPts val="800"/>
                        </a:spcBef>
                        <a:spcAft>
                          <a:spcPts val="800"/>
                        </a:spcAft>
                      </a:pPr>
                      <a:r>
                        <a:rPr lang="en-US" sz="1800" kern="100" dirty="0"/>
                        <a:t>5</a:t>
                      </a:r>
                      <a:endParaRPr lang="ko-KR" sz="24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ko-KR" sz="1600" kern="100" dirty="0"/>
                        <a:t>권고안 적용 시 비용 정보의 일부가 제시되어 있고</a:t>
                      </a:r>
                      <a:r>
                        <a:rPr lang="en-US" sz="1600" kern="100" dirty="0"/>
                        <a:t>, </a:t>
                      </a:r>
                      <a:r>
                        <a:rPr lang="ko-KR" sz="1600" kern="100" dirty="0"/>
                        <a:t>적합한 전문가가 비용정보 분석에 참여한 경우</a:t>
                      </a:r>
                      <a:endParaRPr lang="ko-KR" sz="1600" kern="100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굴림"/>
                      </a:endParaRPr>
                    </a:p>
                  </a:txBody>
                  <a:tcPr marL="62865" marR="62865" marT="0" marB="0" anchor="ctr"/>
                </a:tc>
              </a:tr>
              <a:tr h="768930">
                <a:tc>
                  <a:txBody>
                    <a:bodyPr/>
                    <a:lstStyle/>
                    <a:p>
                      <a:pPr marR="101600" algn="ctr">
                        <a:lnSpc>
                          <a:spcPct val="115000"/>
                        </a:lnSpc>
                        <a:spcBef>
                          <a:spcPts val="800"/>
                        </a:spcBef>
                        <a:spcAft>
                          <a:spcPts val="800"/>
                        </a:spcAft>
                      </a:pPr>
                      <a:r>
                        <a:rPr lang="en-US" sz="1800" kern="100" dirty="0"/>
                        <a:t>3</a:t>
                      </a:r>
                      <a:endParaRPr lang="ko-KR" sz="24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ko-KR" sz="1600" kern="100" dirty="0"/>
                        <a:t>권고안 적용 시 비용 정보로써 구입비용이나 예산 관련 문제가 서술되어 있는 경우</a:t>
                      </a:r>
                      <a:endParaRPr lang="ko-KR" sz="1600" kern="100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굴림"/>
                      </a:endParaRPr>
                    </a:p>
                  </a:txBody>
                  <a:tcPr marL="62865" marR="62865" marT="0" marB="0" anchor="ctr"/>
                </a:tc>
              </a:tr>
              <a:tr h="552905">
                <a:tc>
                  <a:txBody>
                    <a:bodyPr/>
                    <a:lstStyle/>
                    <a:p>
                      <a:pPr marR="101600" algn="ctr">
                        <a:lnSpc>
                          <a:spcPct val="115000"/>
                        </a:lnSpc>
                        <a:spcBef>
                          <a:spcPts val="800"/>
                        </a:spcBef>
                        <a:spcAft>
                          <a:spcPts val="800"/>
                        </a:spcAft>
                      </a:pPr>
                      <a:r>
                        <a:rPr lang="en-US" sz="1800" kern="100" dirty="0"/>
                        <a:t>1</a:t>
                      </a:r>
                      <a:endParaRPr lang="ko-KR" sz="24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ko-KR" sz="1600" kern="100" dirty="0"/>
                        <a:t>자원과 관련된 문제에 대한 내용을 진료지침 내에서 찾을 수 없는 경우</a:t>
                      </a:r>
                      <a:endParaRPr lang="ko-KR" sz="1600" kern="100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굴림"/>
                      </a:endParaRPr>
                    </a:p>
                  </a:txBody>
                  <a:tcPr marL="62865" marR="62865" marT="0" marB="0" anchor="ctr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3381" y="620688"/>
            <a:ext cx="5255719" cy="51845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1187624" y="5877272"/>
            <a:ext cx="6264696" cy="27699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1200" b="1" dirty="0" smtClean="0"/>
              <a:t>CG41 Familial breast cancer</a:t>
            </a:r>
            <a:r>
              <a:rPr lang="en-US" altLang="ko-KR" sz="1200" dirty="0" smtClean="0">
                <a:solidFill>
                  <a:schemeClr val="accent3">
                    <a:lumMod val="75000"/>
                  </a:schemeClr>
                </a:solidFill>
              </a:rPr>
              <a:t>. </a:t>
            </a:r>
            <a:r>
              <a:rPr lang="en-US" altLang="ko-KR" sz="1200" b="1" i="1" dirty="0" smtClean="0">
                <a:solidFill>
                  <a:schemeClr val="accent3">
                    <a:lumMod val="75000"/>
                  </a:schemeClr>
                </a:solidFill>
              </a:rPr>
              <a:t>July 2006.  from</a:t>
            </a:r>
            <a:r>
              <a:rPr lang="ko-KR" altLang="en-US" sz="1200" b="1" i="1" dirty="0" smtClean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altLang="ko-KR" sz="1200" b="1" i="1" dirty="0" smtClean="0">
                <a:solidFill>
                  <a:schemeClr val="accent3">
                    <a:lumMod val="75000"/>
                  </a:schemeClr>
                </a:solidFill>
              </a:rPr>
              <a:t>http://guidance.nice.org.uk</a:t>
            </a:r>
            <a:endParaRPr lang="ko-KR" altLang="en-US" sz="1200" dirty="0">
              <a:solidFill>
                <a:schemeClr val="accent3">
                  <a:lumMod val="75000"/>
                </a:schemeClr>
              </a:solidFill>
            </a:endParaRPr>
          </a:p>
        </p:txBody>
      </p:sp>
      <p:pic>
        <p:nvPicPr>
          <p:cNvPr id="2048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347864" y="2492896"/>
            <a:ext cx="5448816" cy="316835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92807" y="188640"/>
            <a:ext cx="7667625" cy="981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50567" y="1196752"/>
            <a:ext cx="5161593" cy="18629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987824" y="2913655"/>
            <a:ext cx="5112568" cy="3508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457200" lvl="0" indent="-457200">
              <a:lnSpc>
                <a:spcPct val="150000"/>
              </a:lnSpc>
              <a:spcBef>
                <a:spcPts val="1200"/>
              </a:spcBef>
            </a:pPr>
            <a:r>
              <a:rPr lang="en-US" altLang="ko-KR" sz="2000" dirty="0" smtClean="0">
                <a:solidFill>
                  <a:prstClr val="black"/>
                </a:solidFill>
                <a:cs typeface="+mn-cs"/>
              </a:rPr>
              <a:t>21. </a:t>
            </a:r>
            <a:r>
              <a:rPr lang="ko-KR" altLang="en-US" sz="2000" dirty="0" smtClean="0">
                <a:solidFill>
                  <a:prstClr val="black"/>
                </a:solidFill>
                <a:cs typeface="+mn-cs"/>
              </a:rPr>
              <a:t>진료지침은 </a:t>
            </a:r>
            <a:r>
              <a:rPr lang="ko-KR" altLang="en-US" sz="2000" dirty="0">
                <a:solidFill>
                  <a:prstClr val="black"/>
                </a:solidFill>
                <a:cs typeface="+mn-cs"/>
              </a:rPr>
              <a:t>수행 정도에 대한 감독 및 평가 기준을 제시하고 있다</a:t>
            </a:r>
            <a:r>
              <a:rPr lang="en-US" altLang="ko-KR" sz="2000" dirty="0">
                <a:solidFill>
                  <a:prstClr val="black"/>
                </a:solidFill>
                <a:cs typeface="+mn-cs"/>
              </a:rPr>
              <a:t>. </a:t>
            </a:r>
            <a:r>
              <a:rPr lang="ko-KR" altLang="en-US" sz="2000" dirty="0">
                <a:solidFill>
                  <a:prstClr val="black"/>
                </a:solidFill>
                <a:cs typeface="+mn-cs"/>
              </a:rPr>
              <a:t/>
            </a:r>
            <a:br>
              <a:rPr lang="ko-KR" altLang="en-US" sz="2000" dirty="0">
                <a:solidFill>
                  <a:prstClr val="black"/>
                </a:solidFill>
                <a:cs typeface="+mn-cs"/>
              </a:rPr>
            </a:br>
            <a:r>
              <a:rPr lang="en-US" altLang="ko-KR" sz="1600" dirty="0">
                <a:solidFill>
                  <a:srgbClr val="4BACC6"/>
                </a:solidFill>
                <a:latin typeface="Arial" pitchFamily="34" charset="0"/>
                <a:cs typeface="Arial" pitchFamily="34" charset="0"/>
              </a:rPr>
              <a:t>The guideline presents monitoring and/or auditing criteria. </a:t>
            </a:r>
            <a:endParaRPr lang="ko-KR" altLang="en-US" dirty="0"/>
          </a:p>
        </p:txBody>
      </p:sp>
      <p:graphicFrame>
        <p:nvGraphicFramePr>
          <p:cNvPr id="4" name="내용 개체 틀 3"/>
          <p:cNvGraphicFramePr>
            <a:graphicFrameLocks noGrp="1"/>
          </p:cNvGraphicFramePr>
          <p:nvPr>
            <p:ph idx="1"/>
          </p:nvPr>
        </p:nvGraphicFramePr>
        <p:xfrm>
          <a:off x="656272" y="1844824"/>
          <a:ext cx="7831455" cy="3817694"/>
        </p:xfrm>
        <a:graphic>
          <a:graphicData uri="http://schemas.openxmlformats.org/drawingml/2006/table">
            <a:tbl>
              <a:tblPr>
                <a:tableStyleId>{68D230F3-CF80-4859-8CE7-A43EE81993B5}</a:tableStyleId>
              </a:tblPr>
              <a:tblGrid>
                <a:gridCol w="579120"/>
                <a:gridCol w="7252335"/>
              </a:tblGrid>
              <a:tr h="1289825">
                <a:tc>
                  <a:txBody>
                    <a:bodyPr/>
                    <a:lstStyle/>
                    <a:p>
                      <a:pPr marR="101600" algn="ctr">
                        <a:lnSpc>
                          <a:spcPct val="115000"/>
                        </a:lnSpc>
                        <a:spcBef>
                          <a:spcPts val="800"/>
                        </a:spcBef>
                        <a:spcAft>
                          <a:spcPts val="800"/>
                        </a:spcAft>
                      </a:pPr>
                      <a:r>
                        <a:rPr lang="en-US" sz="1800" kern="100" dirty="0"/>
                        <a:t>7</a:t>
                      </a:r>
                      <a:endParaRPr lang="ko-KR" sz="24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ko-KR" sz="1600" kern="100"/>
                        <a:t>권고 사항을 모니터링하고 평가할 수 있는 주요 기준</a:t>
                      </a:r>
                      <a:r>
                        <a:rPr lang="en-US" sz="1600" kern="100"/>
                        <a:t>(</a:t>
                      </a:r>
                      <a:r>
                        <a:rPr lang="ko-KR" sz="1600" kern="100"/>
                        <a:t>지침의 활용도</a:t>
                      </a:r>
                      <a:r>
                        <a:rPr lang="en-US" sz="1600" kern="100"/>
                        <a:t>, </a:t>
                      </a:r>
                      <a:r>
                        <a:rPr lang="ko-KR" sz="1600" kern="100"/>
                        <a:t>권고사항 순응도 및 영향평가</a:t>
                      </a:r>
                      <a:r>
                        <a:rPr lang="en-US" sz="1600" kern="100"/>
                        <a:t>)</a:t>
                      </a:r>
                      <a:r>
                        <a:rPr lang="ko-KR" sz="1600" kern="100"/>
                        <a:t>들이 모두 제시되어 있으며</a:t>
                      </a:r>
                      <a:r>
                        <a:rPr lang="en-US" sz="1600" kern="100"/>
                        <a:t>, </a:t>
                      </a:r>
                      <a:r>
                        <a:rPr lang="ko-KR" sz="1600" kern="100"/>
                        <a:t>측정 방법이 명확히 서술되어 있는 경우</a:t>
                      </a:r>
                      <a:endParaRPr lang="ko-KR" sz="1600" kern="10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굴림"/>
                      </a:endParaRPr>
                    </a:p>
                  </a:txBody>
                  <a:tcPr marL="62865" marR="62865" marT="0" marB="0" anchor="ctr"/>
                </a:tc>
              </a:tr>
              <a:tr h="842623">
                <a:tc>
                  <a:txBody>
                    <a:bodyPr/>
                    <a:lstStyle/>
                    <a:p>
                      <a:pPr marR="101600" algn="ctr">
                        <a:lnSpc>
                          <a:spcPct val="115000"/>
                        </a:lnSpc>
                        <a:spcBef>
                          <a:spcPts val="800"/>
                        </a:spcBef>
                        <a:spcAft>
                          <a:spcPts val="800"/>
                        </a:spcAft>
                      </a:pPr>
                      <a:r>
                        <a:rPr lang="en-US" sz="1800" kern="100" dirty="0"/>
                        <a:t>5</a:t>
                      </a:r>
                      <a:endParaRPr lang="ko-KR" sz="24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ko-KR" sz="1600" kern="100" dirty="0"/>
                        <a:t>권고 사항을 모니터링하고 평가할 수 있는 주요 기준들이 일부 제시되어 있으면서</a:t>
                      </a:r>
                      <a:r>
                        <a:rPr lang="en-US" sz="1600" kern="100" dirty="0"/>
                        <a:t>, </a:t>
                      </a:r>
                      <a:r>
                        <a:rPr lang="ko-KR" sz="1600" kern="100" dirty="0"/>
                        <a:t>측정 방법이 서술되어 있는 경우</a:t>
                      </a:r>
                      <a:endParaRPr lang="ko-KR" sz="1600" kern="100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굴림"/>
                      </a:endParaRPr>
                    </a:p>
                  </a:txBody>
                  <a:tcPr marL="62865" marR="62865" marT="0" marB="0" anchor="ctr"/>
                </a:tc>
              </a:tr>
              <a:tr h="842623">
                <a:tc>
                  <a:txBody>
                    <a:bodyPr/>
                    <a:lstStyle/>
                    <a:p>
                      <a:pPr marR="101600" algn="ctr">
                        <a:lnSpc>
                          <a:spcPct val="115000"/>
                        </a:lnSpc>
                        <a:spcBef>
                          <a:spcPts val="800"/>
                        </a:spcBef>
                        <a:spcAft>
                          <a:spcPts val="800"/>
                        </a:spcAft>
                      </a:pPr>
                      <a:r>
                        <a:rPr lang="en-US" sz="1800" kern="100" dirty="0"/>
                        <a:t>3</a:t>
                      </a:r>
                      <a:endParaRPr lang="ko-KR" sz="24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ko-KR" sz="1600" kern="100" dirty="0"/>
                        <a:t>권고 사항을 모니터링하고 평가할 수 있는 주요 기준들이 일부 제시되어 있으나</a:t>
                      </a:r>
                      <a:r>
                        <a:rPr lang="en-US" sz="1600" kern="100" dirty="0"/>
                        <a:t>, </a:t>
                      </a:r>
                      <a:r>
                        <a:rPr lang="ko-KR" sz="1600" kern="100" dirty="0"/>
                        <a:t>측정 방법이 서술되어 있지 않은 경우</a:t>
                      </a:r>
                      <a:endParaRPr lang="ko-KR" sz="1600" kern="100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굴림"/>
                      </a:endParaRPr>
                    </a:p>
                  </a:txBody>
                  <a:tcPr marL="62865" marR="62865" marT="0" marB="0" anchor="ctr"/>
                </a:tc>
              </a:tr>
              <a:tr h="842623">
                <a:tc>
                  <a:txBody>
                    <a:bodyPr/>
                    <a:lstStyle/>
                    <a:p>
                      <a:pPr marR="101600" algn="ctr">
                        <a:lnSpc>
                          <a:spcPct val="115000"/>
                        </a:lnSpc>
                        <a:spcBef>
                          <a:spcPts val="800"/>
                        </a:spcBef>
                        <a:spcAft>
                          <a:spcPts val="800"/>
                        </a:spcAft>
                      </a:pPr>
                      <a:r>
                        <a:rPr lang="en-US" sz="1800" kern="100" dirty="0"/>
                        <a:t>1</a:t>
                      </a:r>
                      <a:endParaRPr lang="ko-KR" sz="24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ko-KR" sz="1600" kern="100" dirty="0"/>
                        <a:t>권고 사항을 모니터링하고 평가할 수 있는 주요 기준들에 대한 내용을 지침 내에서 찾을 수 없는 경우</a:t>
                      </a:r>
                      <a:endParaRPr lang="ko-KR" sz="1600" kern="100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굴림"/>
                      </a:endParaRPr>
                    </a:p>
                  </a:txBody>
                  <a:tcPr marL="62865" marR="62865" marT="0" marB="0" anchor="ctr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38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6" y="1772816"/>
            <a:ext cx="8052783" cy="2232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2742749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498178"/>
          </a:xfrm>
        </p:spPr>
        <p:txBody>
          <a:bodyPr>
            <a:normAutofit/>
          </a:bodyPr>
          <a:lstStyle/>
          <a:p>
            <a:r>
              <a:rPr lang="ko-KR" altLang="en-US" sz="4000" dirty="0" smtClean="0"/>
              <a:t>평가영역 </a:t>
            </a:r>
            <a:r>
              <a:rPr lang="en-US" altLang="ko-KR" sz="4000" dirty="0" smtClean="0"/>
              <a:t>3. </a:t>
            </a:r>
            <a:r>
              <a:rPr lang="ko-KR" altLang="en-US" sz="4000" dirty="0" smtClean="0"/>
              <a:t>개발의 엄격성</a:t>
            </a:r>
            <a:r>
              <a:rPr lang="en-US" altLang="ko-KR" sz="4000" dirty="0" smtClean="0"/>
              <a:t/>
            </a:r>
            <a:br>
              <a:rPr lang="en-US" altLang="ko-KR" sz="4000" dirty="0" smtClean="0"/>
            </a:br>
            <a:r>
              <a:rPr lang="ko-KR" altLang="en-US" sz="27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근거에서 권고의 생성과정</a:t>
            </a:r>
            <a:endParaRPr lang="ko-KR" altLang="en-US" sz="40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916832"/>
            <a:ext cx="8229600" cy="4209331"/>
          </a:xfrm>
        </p:spPr>
        <p:txBody>
          <a:bodyPr/>
          <a:lstStyle/>
          <a:p>
            <a:pPr>
              <a:lnSpc>
                <a:spcPct val="150000"/>
              </a:lnSpc>
              <a:spcBef>
                <a:spcPts val="600"/>
              </a:spcBef>
              <a:buNone/>
            </a:pPr>
            <a:endParaRPr lang="en-US" altLang="ko-KR" sz="2000" dirty="0" smtClean="0"/>
          </a:p>
          <a:p>
            <a:pPr>
              <a:lnSpc>
                <a:spcPct val="150000"/>
              </a:lnSpc>
              <a:spcBef>
                <a:spcPts val="600"/>
              </a:spcBef>
              <a:buNone/>
            </a:pPr>
            <a:r>
              <a:rPr lang="en-US" altLang="ko-KR" sz="2000" dirty="0" smtClean="0"/>
              <a:t>10. </a:t>
            </a:r>
            <a:r>
              <a:rPr lang="ko-KR" altLang="en-US" sz="2000" dirty="0" smtClean="0"/>
              <a:t>권고안 </a:t>
            </a:r>
            <a:r>
              <a:rPr lang="ko-KR" altLang="en-US" sz="2000" dirty="0" smtClean="0">
                <a:solidFill>
                  <a:srgbClr val="FF0000"/>
                </a:solidFill>
              </a:rPr>
              <a:t>도출</a:t>
            </a:r>
            <a:r>
              <a:rPr lang="ko-KR" altLang="en-US" sz="2000" dirty="0" smtClean="0"/>
              <a:t> </a:t>
            </a:r>
            <a:r>
              <a:rPr lang="ko-KR" altLang="en-US" sz="2000" dirty="0" smtClean="0">
                <a:solidFill>
                  <a:srgbClr val="FF0000"/>
                </a:solidFill>
              </a:rPr>
              <a:t>방법</a:t>
            </a:r>
            <a:r>
              <a:rPr lang="ko-KR" altLang="en-US" sz="2000" dirty="0" smtClean="0"/>
              <a:t>이 분명하게 서술되어 있다</a:t>
            </a:r>
            <a:r>
              <a:rPr lang="en-US" altLang="ko-KR" sz="2000" dirty="0" smtClean="0"/>
              <a:t>. </a:t>
            </a:r>
            <a:endParaRPr lang="ko-KR" altLang="en-US" sz="2000" dirty="0" smtClean="0"/>
          </a:p>
          <a:p>
            <a:pPr lvl="1">
              <a:lnSpc>
                <a:spcPct val="150000"/>
              </a:lnSpc>
              <a:spcBef>
                <a:spcPts val="600"/>
              </a:spcBef>
              <a:buNone/>
            </a:pPr>
            <a:r>
              <a:rPr lang="en-US" altLang="ko-KR" sz="1600" dirty="0" smtClean="0">
                <a:solidFill>
                  <a:schemeClr val="accent5"/>
                </a:solidFill>
                <a:latin typeface="Arial" pitchFamily="34" charset="0"/>
                <a:cs typeface="Arial" pitchFamily="34" charset="0"/>
              </a:rPr>
              <a:t>The methods for formulating the recommendations are clearly described. </a:t>
            </a:r>
            <a:endParaRPr lang="ko-KR" altLang="en-US" sz="1600" dirty="0" smtClean="0">
              <a:solidFill>
                <a:schemeClr val="accent5"/>
              </a:solidFill>
              <a:latin typeface="Arial" pitchFamily="34" charset="0"/>
              <a:cs typeface="Arial" pitchFamily="34" charset="0"/>
            </a:endParaRPr>
          </a:p>
          <a:p>
            <a:pPr>
              <a:lnSpc>
                <a:spcPct val="150000"/>
              </a:lnSpc>
              <a:spcBef>
                <a:spcPts val="600"/>
              </a:spcBef>
              <a:buNone/>
            </a:pPr>
            <a:r>
              <a:rPr lang="en-US" altLang="ko-KR" sz="2000" dirty="0" smtClean="0"/>
              <a:t>11. </a:t>
            </a:r>
            <a:r>
              <a:rPr lang="ko-KR" altLang="en-US" sz="2000" dirty="0" smtClean="0"/>
              <a:t>건강상의 편익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부작용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위험 요인이 권고안 도출 시 </a:t>
            </a:r>
            <a:r>
              <a:rPr lang="ko-KR" altLang="en-US" sz="2000" dirty="0" smtClean="0">
                <a:solidFill>
                  <a:srgbClr val="FF0000"/>
                </a:solidFill>
              </a:rPr>
              <a:t>고려</a:t>
            </a:r>
            <a:r>
              <a:rPr lang="ko-KR" altLang="en-US" sz="2000" dirty="0" smtClean="0"/>
              <a:t>되었다</a:t>
            </a:r>
            <a:r>
              <a:rPr lang="en-US" altLang="ko-KR" sz="2000" dirty="0" smtClean="0"/>
              <a:t>. </a:t>
            </a:r>
            <a:endParaRPr lang="ko-KR" altLang="en-US" sz="2000" dirty="0" smtClean="0"/>
          </a:p>
          <a:p>
            <a:pPr lvl="1">
              <a:lnSpc>
                <a:spcPct val="150000"/>
              </a:lnSpc>
              <a:spcBef>
                <a:spcPts val="600"/>
              </a:spcBef>
              <a:buNone/>
            </a:pPr>
            <a:r>
              <a:rPr lang="en-US" altLang="ko-KR" sz="1600" dirty="0" smtClean="0">
                <a:solidFill>
                  <a:schemeClr val="accent5"/>
                </a:solidFill>
                <a:latin typeface="Arial" pitchFamily="34" charset="0"/>
                <a:cs typeface="Arial" pitchFamily="34" charset="0"/>
              </a:rPr>
              <a:t>The health benefits, side effects, and risks have been considered in formulating the recommendations.</a:t>
            </a:r>
            <a:endParaRPr lang="ko-KR" altLang="en-US" sz="1600" dirty="0" smtClean="0">
              <a:solidFill>
                <a:schemeClr val="accent5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584" y="836712"/>
            <a:ext cx="7563597" cy="45628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1164433" y="5517232"/>
            <a:ext cx="6912768" cy="30777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solidFill>
                  <a:schemeClr val="accent3">
                    <a:lumMod val="75000"/>
                  </a:schemeClr>
                </a:solidFill>
              </a:rPr>
              <a:t>SIGN126. Diagnosis and management of colorectal cancer</a:t>
            </a:r>
            <a:r>
              <a:rPr lang="en-US" altLang="ko-KR" sz="1400" dirty="0" smtClean="0">
                <a:solidFill>
                  <a:schemeClr val="accent3">
                    <a:lumMod val="75000"/>
                  </a:schemeClr>
                </a:solidFill>
              </a:rPr>
              <a:t>. </a:t>
            </a:r>
            <a:r>
              <a:rPr lang="en-US" altLang="ko-KR" sz="1400" b="1" i="1" dirty="0" smtClean="0">
                <a:solidFill>
                  <a:schemeClr val="accent3">
                    <a:lumMod val="75000"/>
                  </a:schemeClr>
                </a:solidFill>
              </a:rPr>
              <a:t>December 2011</a:t>
            </a:r>
            <a:endParaRPr lang="ko-KR" altLang="en-US" sz="1400" dirty="0">
              <a:solidFill>
                <a:schemeClr val="accent3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457200" lvl="0" indent="-457200">
              <a:lnSpc>
                <a:spcPct val="150000"/>
              </a:lnSpc>
              <a:spcBef>
                <a:spcPts val="1200"/>
              </a:spcBef>
            </a:pPr>
            <a:r>
              <a:rPr lang="en-US" altLang="ko-KR" sz="2000" dirty="0" smtClean="0">
                <a:solidFill>
                  <a:prstClr val="black"/>
                </a:solidFill>
                <a:cs typeface="+mn-cs"/>
              </a:rPr>
              <a:t>22. </a:t>
            </a:r>
            <a:r>
              <a:rPr lang="ko-KR" altLang="en-US" sz="2000" dirty="0" smtClean="0">
                <a:solidFill>
                  <a:prstClr val="black"/>
                </a:solidFill>
                <a:cs typeface="+mn-cs"/>
              </a:rPr>
              <a:t>재정후원단체의 </a:t>
            </a:r>
            <a:r>
              <a:rPr lang="ko-KR" altLang="en-US" sz="2000" dirty="0">
                <a:solidFill>
                  <a:prstClr val="black"/>
                </a:solidFill>
                <a:cs typeface="+mn-cs"/>
              </a:rPr>
              <a:t>의견이 진료지침의 내용에 영향을 주지 않았다</a:t>
            </a:r>
            <a:r>
              <a:rPr lang="en-US" altLang="ko-KR" sz="2000" dirty="0">
                <a:solidFill>
                  <a:prstClr val="black"/>
                </a:solidFill>
                <a:cs typeface="+mn-cs"/>
              </a:rPr>
              <a:t>. </a:t>
            </a:r>
            <a:r>
              <a:rPr lang="ko-KR" altLang="en-US" sz="2000" dirty="0">
                <a:solidFill>
                  <a:prstClr val="black"/>
                </a:solidFill>
                <a:cs typeface="+mn-cs"/>
              </a:rPr>
              <a:t/>
            </a:r>
            <a:br>
              <a:rPr lang="ko-KR" altLang="en-US" sz="2000" dirty="0">
                <a:solidFill>
                  <a:prstClr val="black"/>
                </a:solidFill>
                <a:cs typeface="+mn-cs"/>
              </a:rPr>
            </a:br>
            <a:r>
              <a:rPr lang="en-US" altLang="ko-KR" sz="1600" dirty="0">
                <a:solidFill>
                  <a:srgbClr val="4BACC6"/>
                </a:solidFill>
                <a:latin typeface="Arial" pitchFamily="34" charset="0"/>
                <a:cs typeface="Arial" pitchFamily="34" charset="0"/>
              </a:rPr>
              <a:t>The views of the funding body have not influenced the content of the guideline. </a:t>
            </a:r>
            <a:endParaRPr lang="ko-KR" altLang="en-US" dirty="0"/>
          </a:p>
        </p:txBody>
      </p:sp>
      <p:graphicFrame>
        <p:nvGraphicFramePr>
          <p:cNvPr id="4" name="내용 개체 틀 3"/>
          <p:cNvGraphicFramePr>
            <a:graphicFrameLocks noGrp="1"/>
          </p:cNvGraphicFramePr>
          <p:nvPr>
            <p:ph idx="1"/>
          </p:nvPr>
        </p:nvGraphicFramePr>
        <p:xfrm>
          <a:off x="656272" y="1556792"/>
          <a:ext cx="7831455" cy="4752528"/>
        </p:xfrm>
        <a:graphic>
          <a:graphicData uri="http://schemas.openxmlformats.org/drawingml/2006/table">
            <a:tbl>
              <a:tblPr>
                <a:tableStyleId>{68D230F3-CF80-4859-8CE7-A43EE81993B5}</a:tableStyleId>
              </a:tblPr>
              <a:tblGrid>
                <a:gridCol w="579120"/>
                <a:gridCol w="7252335"/>
              </a:tblGrid>
              <a:tr h="1188132">
                <a:tc>
                  <a:txBody>
                    <a:bodyPr/>
                    <a:lstStyle/>
                    <a:p>
                      <a:pPr marR="101600" algn="ctr">
                        <a:lnSpc>
                          <a:spcPct val="115000"/>
                        </a:lnSpc>
                        <a:spcBef>
                          <a:spcPts val="800"/>
                        </a:spcBef>
                        <a:spcAft>
                          <a:spcPts val="800"/>
                        </a:spcAft>
                      </a:pPr>
                      <a:r>
                        <a:rPr lang="en-US" sz="1800" kern="100" dirty="0"/>
                        <a:t>7</a:t>
                      </a:r>
                      <a:endParaRPr lang="ko-KR" sz="24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ko-KR" sz="1600" kern="100" dirty="0"/>
                        <a:t>재정지원자 이름</a:t>
                      </a:r>
                      <a:r>
                        <a:rPr lang="en-US" sz="1600" kern="100" dirty="0"/>
                        <a:t>(</a:t>
                      </a:r>
                      <a:r>
                        <a:rPr lang="ko-KR" sz="1600" kern="100" dirty="0"/>
                        <a:t>또는 재정 후원이 없다는 분명한 언급</a:t>
                      </a:r>
                      <a:r>
                        <a:rPr lang="en-US" sz="1600" kern="100" dirty="0"/>
                        <a:t>)</a:t>
                      </a:r>
                      <a:r>
                        <a:rPr lang="ko-KR" sz="1600" kern="100" dirty="0"/>
                        <a:t>이 있고</a:t>
                      </a:r>
                      <a:r>
                        <a:rPr lang="en-US" sz="1600" kern="100" dirty="0"/>
                        <a:t>, </a:t>
                      </a:r>
                      <a:r>
                        <a:rPr lang="ko-KR" sz="1600" kern="100" dirty="0"/>
                        <a:t>재정지원자가 진료지침 내용에 영향을 주지 않았다는 내용이 포함되어 있으며</a:t>
                      </a:r>
                      <a:r>
                        <a:rPr lang="en-US" sz="1600" kern="100" dirty="0"/>
                        <a:t>, </a:t>
                      </a:r>
                      <a:r>
                        <a:rPr lang="ko-KR" sz="1600" kern="100" dirty="0"/>
                        <a:t>재정지원자로부터 받을 수 있는 잠재적 영향에 대한 서술이 있는 경우 </a:t>
                      </a:r>
                      <a:endParaRPr lang="ko-KR" sz="1600" kern="100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굴림"/>
                      </a:endParaRPr>
                    </a:p>
                  </a:txBody>
                  <a:tcPr marL="62865" marR="62865" marT="0" marB="0" anchor="ctr"/>
                </a:tc>
              </a:tr>
              <a:tr h="1188132">
                <a:tc>
                  <a:txBody>
                    <a:bodyPr/>
                    <a:lstStyle/>
                    <a:p>
                      <a:pPr marR="101600" algn="ctr">
                        <a:lnSpc>
                          <a:spcPct val="115000"/>
                        </a:lnSpc>
                        <a:spcBef>
                          <a:spcPts val="800"/>
                        </a:spcBef>
                        <a:spcAft>
                          <a:spcPts val="800"/>
                        </a:spcAft>
                      </a:pPr>
                      <a:r>
                        <a:rPr lang="en-US" sz="1800" kern="100" dirty="0"/>
                        <a:t>5</a:t>
                      </a:r>
                      <a:endParaRPr lang="ko-KR" sz="24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ko-KR" sz="1600" kern="100" dirty="0"/>
                        <a:t>재정지원자 이름</a:t>
                      </a:r>
                      <a:r>
                        <a:rPr lang="en-US" sz="1600" kern="100" dirty="0"/>
                        <a:t>(</a:t>
                      </a:r>
                      <a:r>
                        <a:rPr lang="ko-KR" sz="1600" kern="100" dirty="0"/>
                        <a:t>또는 재정후원이 없다는 분명한 언급</a:t>
                      </a:r>
                      <a:r>
                        <a:rPr lang="en-US" sz="1600" kern="100" dirty="0"/>
                        <a:t>)</a:t>
                      </a:r>
                      <a:r>
                        <a:rPr lang="ko-KR" sz="1600" kern="100" dirty="0"/>
                        <a:t>이 있고</a:t>
                      </a:r>
                      <a:r>
                        <a:rPr lang="en-US" sz="1600" kern="100" dirty="0"/>
                        <a:t>, </a:t>
                      </a:r>
                      <a:r>
                        <a:rPr lang="ko-KR" sz="1600" kern="100" dirty="0"/>
                        <a:t>재정지원자가 진료지침 내용에 영향을 주지 않았다는 내용이 포함되어 있으나</a:t>
                      </a:r>
                      <a:r>
                        <a:rPr lang="en-US" sz="1600" kern="100" dirty="0"/>
                        <a:t>, </a:t>
                      </a:r>
                      <a:r>
                        <a:rPr lang="ko-KR" sz="1600" kern="100" dirty="0"/>
                        <a:t>재정지원자로부터 받을 수 있는 잠재적 영향에 대한 서술이 없는 경우</a:t>
                      </a:r>
                      <a:endParaRPr lang="ko-KR" sz="1600" kern="100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굴림"/>
                      </a:endParaRPr>
                    </a:p>
                  </a:txBody>
                  <a:tcPr marL="62865" marR="62865" marT="0" marB="0" anchor="ctr"/>
                </a:tc>
              </a:tr>
              <a:tr h="1188132">
                <a:tc>
                  <a:txBody>
                    <a:bodyPr/>
                    <a:lstStyle/>
                    <a:p>
                      <a:pPr marR="101600" algn="ctr">
                        <a:lnSpc>
                          <a:spcPct val="115000"/>
                        </a:lnSpc>
                        <a:spcBef>
                          <a:spcPts val="800"/>
                        </a:spcBef>
                        <a:spcAft>
                          <a:spcPts val="800"/>
                        </a:spcAft>
                      </a:pPr>
                      <a:r>
                        <a:rPr lang="en-US" sz="1800" kern="100" dirty="0"/>
                        <a:t>3</a:t>
                      </a:r>
                      <a:endParaRPr lang="ko-KR" sz="24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ko-KR" sz="1600" kern="100"/>
                        <a:t>재정지원자 이름</a:t>
                      </a:r>
                      <a:r>
                        <a:rPr lang="en-US" sz="1600" kern="100"/>
                        <a:t>(</a:t>
                      </a:r>
                      <a:r>
                        <a:rPr lang="ko-KR" sz="1600" kern="100"/>
                        <a:t>또는 재정 후원이 없다는 분명한 언급</a:t>
                      </a:r>
                      <a:r>
                        <a:rPr lang="en-US" sz="1600" kern="100"/>
                        <a:t>)</a:t>
                      </a:r>
                      <a:r>
                        <a:rPr lang="ko-KR" sz="1600" kern="100"/>
                        <a:t>이 있으나</a:t>
                      </a:r>
                      <a:r>
                        <a:rPr lang="en-US" sz="1600" kern="100"/>
                        <a:t>, </a:t>
                      </a:r>
                      <a:r>
                        <a:rPr lang="ko-KR" sz="1600" kern="100"/>
                        <a:t>재정 지원자가 진료지침 내용에 영향을 주지 않았다는 내용이 없으며</a:t>
                      </a:r>
                      <a:r>
                        <a:rPr lang="en-US" sz="1600" kern="100"/>
                        <a:t>, </a:t>
                      </a:r>
                      <a:r>
                        <a:rPr lang="ko-KR" sz="1600" kern="100"/>
                        <a:t>재정 지원자로부터 받을 수 있는 잠재적 영향에 대한 서술이 없는 경우 </a:t>
                      </a:r>
                      <a:endParaRPr lang="ko-KR" sz="1600" kern="10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굴림"/>
                      </a:endParaRPr>
                    </a:p>
                  </a:txBody>
                  <a:tcPr marL="62865" marR="62865" marT="0" marB="0" anchor="ctr"/>
                </a:tc>
              </a:tr>
              <a:tr h="1188132">
                <a:tc>
                  <a:txBody>
                    <a:bodyPr/>
                    <a:lstStyle/>
                    <a:p>
                      <a:pPr marR="101600" algn="ctr">
                        <a:lnSpc>
                          <a:spcPct val="115000"/>
                        </a:lnSpc>
                        <a:spcBef>
                          <a:spcPts val="800"/>
                        </a:spcBef>
                        <a:spcAft>
                          <a:spcPts val="800"/>
                        </a:spcAft>
                      </a:pPr>
                      <a:r>
                        <a:rPr lang="en-US" sz="1800" kern="100" dirty="0"/>
                        <a:t>1</a:t>
                      </a:r>
                      <a:endParaRPr lang="ko-KR" sz="24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ko-KR" sz="1600" kern="100" dirty="0"/>
                        <a:t>재정지원자 이름</a:t>
                      </a:r>
                      <a:r>
                        <a:rPr lang="en-US" sz="1600" kern="100" dirty="0"/>
                        <a:t>(</a:t>
                      </a:r>
                      <a:r>
                        <a:rPr lang="ko-KR" sz="1600" kern="100" dirty="0"/>
                        <a:t>또는 재정후원이 없다는 분명한 언급</a:t>
                      </a:r>
                      <a:r>
                        <a:rPr lang="en-US" sz="1600" kern="100" dirty="0"/>
                        <a:t>)</a:t>
                      </a:r>
                      <a:r>
                        <a:rPr lang="ko-KR" sz="1600" kern="100" dirty="0"/>
                        <a:t>이 없고</a:t>
                      </a:r>
                      <a:r>
                        <a:rPr lang="en-US" sz="1600" kern="100" dirty="0"/>
                        <a:t>, </a:t>
                      </a:r>
                      <a:r>
                        <a:rPr lang="ko-KR" sz="1600" kern="100" dirty="0"/>
                        <a:t>재정지원자가 진료지침 내용에 영향을 주지 않았다는 내용이나 재정지원자로부터 받을 수 있는 잠재적 영향에 대한 서술이 없는 경우</a:t>
                      </a:r>
                      <a:endParaRPr lang="ko-KR" sz="1600" kern="100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굴림"/>
                      </a:endParaRPr>
                    </a:p>
                  </a:txBody>
                  <a:tcPr marL="62865" marR="62865" marT="0" marB="0" anchor="ctr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836712"/>
            <a:ext cx="7999384" cy="35937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직사각형 4"/>
          <p:cNvSpPr/>
          <p:nvPr/>
        </p:nvSpPr>
        <p:spPr>
          <a:xfrm>
            <a:off x="539552" y="4581128"/>
            <a:ext cx="4320480" cy="30777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altLang="ko-KR" sz="1400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http://www.cancerguidelines.ca/Guidelines</a:t>
            </a:r>
            <a:endParaRPr lang="ko-KR" altLang="en-US" sz="1400" dirty="0">
              <a:solidFill>
                <a:srgbClr val="FFFF00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29208" y="629816"/>
            <a:ext cx="7931224" cy="1143000"/>
          </a:xfrm>
        </p:spPr>
        <p:txBody>
          <a:bodyPr>
            <a:noAutofit/>
          </a:bodyPr>
          <a:lstStyle/>
          <a:p>
            <a:pPr marL="457200" lvl="0" indent="-457200">
              <a:lnSpc>
                <a:spcPct val="150000"/>
              </a:lnSpc>
              <a:spcBef>
                <a:spcPts val="1200"/>
              </a:spcBef>
            </a:pPr>
            <a:r>
              <a:rPr lang="en-US" altLang="ko-KR" sz="2000" dirty="0" smtClean="0">
                <a:solidFill>
                  <a:prstClr val="black"/>
                </a:solidFill>
                <a:cs typeface="+mn-cs"/>
              </a:rPr>
              <a:t>23. </a:t>
            </a:r>
            <a:r>
              <a:rPr lang="ko-KR" altLang="en-US" sz="2000" dirty="0" smtClean="0">
                <a:solidFill>
                  <a:prstClr val="black"/>
                </a:solidFill>
                <a:cs typeface="+mn-cs"/>
              </a:rPr>
              <a:t>진료지침 </a:t>
            </a:r>
            <a:r>
              <a:rPr lang="ko-KR" altLang="en-US" sz="2000" dirty="0">
                <a:solidFill>
                  <a:prstClr val="black"/>
                </a:solidFill>
                <a:cs typeface="+mn-cs"/>
              </a:rPr>
              <a:t>개발에 참여한 구성원들의 이해관계가 기록되어 있고 그 내용이 언급되어 있다</a:t>
            </a:r>
            <a:r>
              <a:rPr lang="en-US" altLang="ko-KR" sz="2000" dirty="0">
                <a:solidFill>
                  <a:prstClr val="black"/>
                </a:solidFill>
                <a:cs typeface="+mn-cs"/>
              </a:rPr>
              <a:t>. </a:t>
            </a:r>
            <a:r>
              <a:rPr lang="ko-KR" altLang="en-US" sz="2000" dirty="0">
                <a:solidFill>
                  <a:prstClr val="black"/>
                </a:solidFill>
                <a:cs typeface="+mn-cs"/>
              </a:rPr>
              <a:t/>
            </a:r>
            <a:br>
              <a:rPr lang="ko-KR" altLang="en-US" sz="2000" dirty="0">
                <a:solidFill>
                  <a:prstClr val="black"/>
                </a:solidFill>
                <a:cs typeface="+mn-cs"/>
              </a:rPr>
            </a:br>
            <a:r>
              <a:rPr lang="en-US" altLang="ko-KR" sz="1600" dirty="0">
                <a:solidFill>
                  <a:srgbClr val="4BACC6"/>
                </a:solidFill>
                <a:latin typeface="Arial" pitchFamily="34" charset="0"/>
                <a:cs typeface="Arial" pitchFamily="34" charset="0"/>
              </a:rPr>
              <a:t>Competing interests of guideline development group members have been recorded and addressed. </a:t>
            </a:r>
            <a:endParaRPr lang="ko-KR" altLang="en-US" dirty="0"/>
          </a:p>
        </p:txBody>
      </p:sp>
      <p:graphicFrame>
        <p:nvGraphicFramePr>
          <p:cNvPr id="4" name="내용 개체 틀 3"/>
          <p:cNvGraphicFramePr>
            <a:graphicFrameLocks noGrp="1"/>
          </p:cNvGraphicFramePr>
          <p:nvPr>
            <p:ph idx="1"/>
          </p:nvPr>
        </p:nvGraphicFramePr>
        <p:xfrm>
          <a:off x="656272" y="2348880"/>
          <a:ext cx="7831455" cy="3600400"/>
        </p:xfrm>
        <a:graphic>
          <a:graphicData uri="http://schemas.openxmlformats.org/drawingml/2006/table">
            <a:tbl>
              <a:tblPr>
                <a:tableStyleId>{68D230F3-CF80-4859-8CE7-A43EE81993B5}</a:tableStyleId>
              </a:tblPr>
              <a:tblGrid>
                <a:gridCol w="579120"/>
                <a:gridCol w="7252335"/>
              </a:tblGrid>
              <a:tr h="1494504">
                <a:tc>
                  <a:txBody>
                    <a:bodyPr/>
                    <a:lstStyle/>
                    <a:p>
                      <a:pPr marR="101600" algn="ctr">
                        <a:lnSpc>
                          <a:spcPct val="115000"/>
                        </a:lnSpc>
                        <a:spcBef>
                          <a:spcPts val="800"/>
                        </a:spcBef>
                        <a:spcAft>
                          <a:spcPts val="800"/>
                        </a:spcAft>
                      </a:pPr>
                      <a:r>
                        <a:rPr lang="en-US" sz="1800" kern="100" dirty="0"/>
                        <a:t>7</a:t>
                      </a:r>
                      <a:endParaRPr lang="ko-KR" sz="24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ko-KR" sz="1600" kern="100"/>
                        <a:t>지침개발그룹 구성원들의 상충되는 이해관계나 잠재적인 이해관계</a:t>
                      </a:r>
                      <a:r>
                        <a:rPr lang="en-US" sz="1600" kern="100"/>
                        <a:t>(</a:t>
                      </a:r>
                      <a:r>
                        <a:rPr lang="ko-KR" sz="1600" kern="100"/>
                        <a:t>예</a:t>
                      </a:r>
                      <a:r>
                        <a:rPr lang="en-US" sz="1600" kern="100"/>
                        <a:t>: </a:t>
                      </a:r>
                      <a:r>
                        <a:rPr lang="ko-KR" sz="1600" kern="100"/>
                        <a:t>구성원이 지침관련주제로 제약회사 후원을 받은 경우 이를 명시</a:t>
                      </a:r>
                      <a:r>
                        <a:rPr lang="en-US" sz="1600" kern="100"/>
                        <a:t>) </a:t>
                      </a:r>
                      <a:r>
                        <a:rPr lang="ko-KR" sz="1600" kern="100"/>
                        <a:t>유무에 대한 언급이 있고</a:t>
                      </a:r>
                      <a:r>
                        <a:rPr lang="en-US" sz="1600" kern="100"/>
                        <a:t>, </a:t>
                      </a:r>
                      <a:r>
                        <a:rPr lang="ko-KR" sz="1600" kern="100"/>
                        <a:t>잠재적인 이해상충관계 확인 방법이 서술되어 있고</a:t>
                      </a:r>
                      <a:r>
                        <a:rPr lang="en-US" sz="1600" kern="100"/>
                        <a:t>, </a:t>
                      </a:r>
                      <a:r>
                        <a:rPr lang="ko-KR" sz="1600" kern="100"/>
                        <a:t>이해상충 관계가 진료지침이나 권고안에 미치는 영향을 최소화하는 방법도 제시되어 있는 경우</a:t>
                      </a:r>
                      <a:endParaRPr lang="ko-KR" sz="1600" kern="10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굴림"/>
                      </a:endParaRPr>
                    </a:p>
                  </a:txBody>
                  <a:tcPr marL="62865" marR="62865" marT="0" marB="0" anchor="ctr"/>
                </a:tc>
              </a:tr>
              <a:tr h="815185">
                <a:tc>
                  <a:txBody>
                    <a:bodyPr/>
                    <a:lstStyle/>
                    <a:p>
                      <a:pPr marR="101600" algn="ctr">
                        <a:lnSpc>
                          <a:spcPct val="115000"/>
                        </a:lnSpc>
                        <a:spcBef>
                          <a:spcPts val="800"/>
                        </a:spcBef>
                        <a:spcAft>
                          <a:spcPts val="800"/>
                        </a:spcAft>
                      </a:pPr>
                      <a:r>
                        <a:rPr lang="en-US" sz="1800" kern="100" dirty="0"/>
                        <a:t>5</a:t>
                      </a:r>
                      <a:endParaRPr lang="ko-KR" sz="24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ko-KR" sz="1600" kern="100" dirty="0"/>
                        <a:t>지침개발그룹 구성원들의 이해상충관계 유무에 대한 언급이 있고</a:t>
                      </a:r>
                      <a:r>
                        <a:rPr lang="en-US" sz="1600" kern="100" dirty="0"/>
                        <a:t>, </a:t>
                      </a:r>
                      <a:r>
                        <a:rPr lang="ko-KR" sz="1600" kern="100" dirty="0"/>
                        <a:t>확인 방법이 서술되어 있으나</a:t>
                      </a:r>
                      <a:r>
                        <a:rPr lang="en-US" sz="1600" kern="100" dirty="0"/>
                        <a:t>, </a:t>
                      </a:r>
                      <a:r>
                        <a:rPr lang="ko-KR" sz="1600" kern="100" dirty="0"/>
                        <a:t>잠재적인 영향에 대한 서술이 없는 경우</a:t>
                      </a:r>
                      <a:endParaRPr lang="ko-KR" sz="1600" kern="100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굴림"/>
                      </a:endParaRPr>
                    </a:p>
                  </a:txBody>
                  <a:tcPr marL="62865" marR="62865" marT="0" marB="0" anchor="ctr"/>
                </a:tc>
              </a:tr>
              <a:tr h="815185">
                <a:tc>
                  <a:txBody>
                    <a:bodyPr/>
                    <a:lstStyle/>
                    <a:p>
                      <a:pPr marR="101600" algn="ctr">
                        <a:lnSpc>
                          <a:spcPct val="115000"/>
                        </a:lnSpc>
                        <a:spcBef>
                          <a:spcPts val="800"/>
                        </a:spcBef>
                        <a:spcAft>
                          <a:spcPts val="800"/>
                        </a:spcAft>
                      </a:pPr>
                      <a:r>
                        <a:rPr lang="en-US" sz="1800" kern="100" dirty="0"/>
                        <a:t>3</a:t>
                      </a:r>
                      <a:endParaRPr lang="ko-KR" sz="24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ko-KR" sz="1600" kern="100" dirty="0"/>
                        <a:t>지침개발그룹 구성원들의 이해상충관계 유무에 대한 언급은 있으나</a:t>
                      </a:r>
                      <a:r>
                        <a:rPr lang="en-US" sz="1600" kern="100" dirty="0"/>
                        <a:t>, </a:t>
                      </a:r>
                      <a:r>
                        <a:rPr lang="ko-KR" sz="1600" kern="100" dirty="0"/>
                        <a:t>확인 방법이나 잠재적인 영향에 대한 서술이 없는 경우</a:t>
                      </a:r>
                      <a:endParaRPr lang="ko-KR" sz="1600" kern="100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굴림"/>
                      </a:endParaRPr>
                    </a:p>
                  </a:txBody>
                  <a:tcPr marL="62865" marR="62865" marT="0" marB="0" anchor="ctr"/>
                </a:tc>
              </a:tr>
              <a:tr h="475526">
                <a:tc>
                  <a:txBody>
                    <a:bodyPr/>
                    <a:lstStyle/>
                    <a:p>
                      <a:pPr marR="101600" algn="ctr">
                        <a:lnSpc>
                          <a:spcPct val="115000"/>
                        </a:lnSpc>
                        <a:spcBef>
                          <a:spcPts val="800"/>
                        </a:spcBef>
                        <a:spcAft>
                          <a:spcPts val="800"/>
                        </a:spcAft>
                      </a:pPr>
                      <a:r>
                        <a:rPr lang="en-US" sz="1800" kern="100" dirty="0"/>
                        <a:t>1</a:t>
                      </a:r>
                      <a:endParaRPr lang="ko-KR" sz="24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ko-KR" sz="1600" kern="100" dirty="0"/>
                        <a:t>지침개발그룹 구성원들의 이해상충관계에 대한 언급이 없는 경우</a:t>
                      </a:r>
                      <a:endParaRPr lang="ko-KR" sz="1600" kern="100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굴림"/>
                      </a:endParaRPr>
                    </a:p>
                  </a:txBody>
                  <a:tcPr marL="62865" marR="62865" marT="0" marB="0" anchor="ctr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/>
          <p:nvPr/>
        </p:nvGrpSpPr>
        <p:grpSpPr>
          <a:xfrm>
            <a:off x="851497" y="586773"/>
            <a:ext cx="7764357" cy="5576977"/>
            <a:chOff x="851497" y="586773"/>
            <a:chExt cx="7764357" cy="5576977"/>
          </a:xfrm>
        </p:grpSpPr>
        <p:pic>
          <p:nvPicPr>
            <p:cNvPr id="6" name="Picture 1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851497" y="598599"/>
              <a:ext cx="3884332" cy="5565151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9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772517" y="586773"/>
              <a:ext cx="3843337" cy="5319178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4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4067" y="474936"/>
            <a:ext cx="8420100" cy="53721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827584" y="230667"/>
            <a:ext cx="755046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b="1" cap="all" dirty="0" smtClean="0">
                <a:ln w="9000" cmpd="sng">
                  <a:solidFill>
                    <a:schemeClr val="accent2"/>
                  </a:solidFill>
                  <a:prstDash val="solid"/>
                </a:ln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8000" endPos="45000" dist="1000" dir="5400000" sy="-100000" algn="bl" rotWithShape="0"/>
                </a:effectLst>
                <a:latin typeface="+mn-ea"/>
                <a:ea typeface="+mn-ea"/>
              </a:rPr>
              <a:t>경청해 주셔서 감사합니다</a:t>
            </a:r>
            <a:r>
              <a:rPr lang="en-US" altLang="ko-KR" sz="4400" b="1" cap="all" dirty="0" smtClean="0">
                <a:ln w="9000" cmpd="sng">
                  <a:solidFill>
                    <a:schemeClr val="accent2"/>
                  </a:solidFill>
                  <a:prstDash val="solid"/>
                </a:ln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8000" endPos="45000" dist="1000" dir="5400000" sy="-100000" algn="bl" rotWithShape="0"/>
                </a:effectLst>
                <a:latin typeface="+mn-ea"/>
                <a:ea typeface="+mn-ea"/>
              </a:rPr>
              <a:t>.</a:t>
            </a:r>
            <a:endParaRPr lang="ko-KR" altLang="en-US" sz="4400" b="1" cap="all" dirty="0">
              <a:ln w="9000" cmpd="sng">
                <a:solidFill>
                  <a:schemeClr val="accent2"/>
                </a:solidFill>
                <a:prstDash val="solid"/>
              </a:ln>
              <a:solidFill>
                <a:schemeClr val="accent5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12700" stA="28000" endPos="45000" dist="1000" dir="5400000" sy="-100000" algn="bl" rotWithShape="0"/>
              </a:effectLst>
              <a:latin typeface="+mn-ea"/>
              <a:ea typeface="+mn-ea"/>
            </a:endParaRPr>
          </a:p>
        </p:txBody>
      </p:sp>
      <p:pic>
        <p:nvPicPr>
          <p:cNvPr id="1026" name="Picture 2" descr="https://lh3.googleusercontent.com/S3N5xNYng_Jis-6AbkJQLidY_FahKPRGjHz-24puRcqZEf3bujsxN5XbTkKfW5t7s3I2Zdh8ABS8O2mRBiCFbwT43utUKq7wiaa6SGJIyCsYfRH7DIF7deUYjx79-lvJXOfxdLMalcMn-80aq6am3_46uJm_PdJXa8bRL_ByEcuWkeiBhTRosa_pYo5TpD6pmO3ZaVzvxPRwmOfpabdw6kPeDYc4HzVsa5PVhDQky-y1YkFkHZNirsbib6nNuYZANPfCKNB_vm7fEhCnw4qFi_CB_P6nU2YvfLjh4YoguCn6O6S41uibSTRa3kPVIvF0wI-VxJxhdLek0WVEd6ZpEm54GxGKsG_WFo6Yf5CR2LLPoroKGXOfNBfrWna3xEE3ZyaIBmt0PJeeUUFne2Ggb7ZD2KxIQesNZ833UbinvECxXTGQvxjn6twglAsqAs_kt3cuCrYm3FvTwuGI8HakSnScdhunVy3lwVF2sEjbinnAyk4gxs01X156aK-SSZ1sAkWF7cNSDm4KygdKUDDgFo2QqNn6LQnyFCsl3HT_eE8_2XDpEjGwnGgpWbPZkkzrKahDj-QnKYkbJWUThb2FGeqx7urG-KQ9_3zarSVH6E57d-1d4Sjw4g=w1716-h965-no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 l="14417" t="9970" r="12422" b="10272"/>
          <a:stretch>
            <a:fillRect/>
          </a:stretch>
        </p:blipFill>
        <p:spPr bwMode="auto">
          <a:xfrm>
            <a:off x="755577" y="1340769"/>
            <a:ext cx="7824092" cy="4752528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498178"/>
          </a:xfrm>
        </p:spPr>
        <p:txBody>
          <a:bodyPr>
            <a:normAutofit/>
          </a:bodyPr>
          <a:lstStyle/>
          <a:p>
            <a:r>
              <a:rPr lang="ko-KR" altLang="en-US" sz="4000" dirty="0" smtClean="0"/>
              <a:t>평가영역 </a:t>
            </a:r>
            <a:r>
              <a:rPr lang="en-US" altLang="ko-KR" sz="4000" dirty="0" smtClean="0"/>
              <a:t>3. </a:t>
            </a:r>
            <a:r>
              <a:rPr lang="ko-KR" altLang="en-US" sz="4000" dirty="0" smtClean="0"/>
              <a:t>개발의 엄격성</a:t>
            </a:r>
            <a:r>
              <a:rPr lang="en-US" altLang="ko-KR" sz="4000" dirty="0" smtClean="0"/>
              <a:t/>
            </a:r>
            <a:br>
              <a:rPr lang="en-US" altLang="ko-KR" sz="4000" dirty="0" smtClean="0"/>
            </a:br>
            <a:r>
              <a:rPr lang="ko-KR" altLang="en-US" sz="27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객관적 확인</a:t>
            </a:r>
            <a:endParaRPr lang="ko-KR" altLang="en-US" sz="40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916832"/>
            <a:ext cx="8229600" cy="4209331"/>
          </a:xfrm>
        </p:spPr>
        <p:txBody>
          <a:bodyPr/>
          <a:lstStyle/>
          <a:p>
            <a:pPr>
              <a:lnSpc>
                <a:spcPct val="150000"/>
              </a:lnSpc>
              <a:spcBef>
                <a:spcPts val="600"/>
              </a:spcBef>
              <a:buNone/>
            </a:pPr>
            <a:endParaRPr lang="en-US" altLang="ko-KR" sz="2000" dirty="0" smtClean="0"/>
          </a:p>
          <a:p>
            <a:pPr>
              <a:lnSpc>
                <a:spcPct val="150000"/>
              </a:lnSpc>
              <a:spcBef>
                <a:spcPts val="600"/>
              </a:spcBef>
              <a:buNone/>
            </a:pPr>
            <a:r>
              <a:rPr lang="en-US" altLang="ko-KR" sz="2000" dirty="0" smtClean="0"/>
              <a:t>12. </a:t>
            </a:r>
            <a:r>
              <a:rPr lang="ko-KR" altLang="en-US" sz="2000" dirty="0" smtClean="0"/>
              <a:t>권고안과 이를 뒷받침하는 근거를 명확하게 </a:t>
            </a:r>
            <a:r>
              <a:rPr lang="ko-KR" altLang="en-US" sz="2000" dirty="0" smtClean="0">
                <a:solidFill>
                  <a:srgbClr val="FF0000"/>
                </a:solidFill>
              </a:rPr>
              <a:t>연결</a:t>
            </a:r>
            <a:r>
              <a:rPr lang="ko-KR" altLang="en-US" sz="2000" dirty="0" smtClean="0"/>
              <a:t> 지을 수 있다</a:t>
            </a:r>
            <a:r>
              <a:rPr lang="en-US" altLang="ko-KR" sz="2000" dirty="0" smtClean="0"/>
              <a:t>. </a:t>
            </a:r>
            <a:endParaRPr lang="ko-KR" altLang="en-US" sz="2000" dirty="0" smtClean="0"/>
          </a:p>
          <a:p>
            <a:pPr lvl="1">
              <a:lnSpc>
                <a:spcPct val="150000"/>
              </a:lnSpc>
              <a:spcBef>
                <a:spcPts val="600"/>
              </a:spcBef>
              <a:buNone/>
            </a:pPr>
            <a:r>
              <a:rPr lang="en-US" altLang="ko-KR" sz="1600" dirty="0" smtClean="0">
                <a:solidFill>
                  <a:schemeClr val="accent5"/>
                </a:solidFill>
                <a:latin typeface="Arial" pitchFamily="34" charset="0"/>
                <a:cs typeface="Arial" pitchFamily="34" charset="0"/>
              </a:rPr>
              <a:t>There is an explicit link between the recommendations and the supporting evidence. </a:t>
            </a:r>
            <a:endParaRPr lang="ko-KR" altLang="en-US" sz="1600" dirty="0" smtClean="0">
              <a:solidFill>
                <a:schemeClr val="accent5"/>
              </a:solidFill>
              <a:latin typeface="Arial" pitchFamily="34" charset="0"/>
              <a:cs typeface="Arial" pitchFamily="34" charset="0"/>
            </a:endParaRPr>
          </a:p>
          <a:p>
            <a:pPr>
              <a:lnSpc>
                <a:spcPct val="150000"/>
              </a:lnSpc>
              <a:spcBef>
                <a:spcPts val="600"/>
              </a:spcBef>
              <a:buNone/>
            </a:pPr>
            <a:r>
              <a:rPr lang="en-US" altLang="ko-KR" sz="2000" dirty="0" smtClean="0"/>
              <a:t>13. </a:t>
            </a:r>
            <a:r>
              <a:rPr lang="ko-KR" altLang="en-US" sz="2000" dirty="0" smtClean="0"/>
              <a:t>진료지침은 출판 전에 외부 전문가들에 의한 </a:t>
            </a:r>
            <a:r>
              <a:rPr lang="ko-KR" altLang="en-US" sz="2000" dirty="0" smtClean="0">
                <a:solidFill>
                  <a:srgbClr val="FF0000"/>
                </a:solidFill>
              </a:rPr>
              <a:t>검토</a:t>
            </a:r>
            <a:r>
              <a:rPr lang="ko-KR" altLang="en-US" sz="2000" dirty="0" smtClean="0"/>
              <a:t> 과정이 있었다</a:t>
            </a:r>
            <a:r>
              <a:rPr lang="en-US" altLang="ko-KR" sz="2000" dirty="0" smtClean="0"/>
              <a:t>. </a:t>
            </a:r>
            <a:endParaRPr lang="ko-KR" altLang="en-US" sz="2000" dirty="0" smtClean="0"/>
          </a:p>
          <a:p>
            <a:pPr lvl="1">
              <a:lnSpc>
                <a:spcPct val="150000"/>
              </a:lnSpc>
              <a:spcBef>
                <a:spcPts val="600"/>
              </a:spcBef>
              <a:buNone/>
            </a:pPr>
            <a:r>
              <a:rPr lang="en-US" altLang="ko-KR" sz="1600" dirty="0" smtClean="0">
                <a:solidFill>
                  <a:schemeClr val="accent5"/>
                </a:solidFill>
                <a:latin typeface="Arial" pitchFamily="34" charset="0"/>
                <a:cs typeface="Arial" pitchFamily="34" charset="0"/>
              </a:rPr>
              <a:t>The guideline has been externally reviewed by experts prior to its publication. </a:t>
            </a:r>
          </a:p>
          <a:p>
            <a:pPr>
              <a:lnSpc>
                <a:spcPct val="150000"/>
              </a:lnSpc>
              <a:spcBef>
                <a:spcPts val="600"/>
              </a:spcBef>
              <a:buNone/>
            </a:pPr>
            <a:r>
              <a:rPr lang="en-US" altLang="ko-KR" sz="2000" dirty="0" smtClean="0"/>
              <a:t>14. </a:t>
            </a:r>
            <a:r>
              <a:rPr lang="ko-KR" altLang="en-US" sz="2000" dirty="0" smtClean="0"/>
              <a:t>진료지침의 </a:t>
            </a:r>
            <a:r>
              <a:rPr lang="ko-KR" altLang="en-US" sz="2000" dirty="0" smtClean="0">
                <a:solidFill>
                  <a:srgbClr val="FF0000"/>
                </a:solidFill>
              </a:rPr>
              <a:t>갱신</a:t>
            </a:r>
            <a:r>
              <a:rPr lang="ko-KR" altLang="en-US" sz="2000" dirty="0" smtClean="0"/>
              <a:t> 절차가 제시되어 있다</a:t>
            </a:r>
            <a:r>
              <a:rPr lang="en-US" altLang="ko-KR" sz="2000" dirty="0" smtClean="0"/>
              <a:t>. </a:t>
            </a:r>
            <a:endParaRPr lang="ko-KR" altLang="en-US" sz="2000" dirty="0" smtClean="0"/>
          </a:p>
          <a:p>
            <a:pPr lvl="1">
              <a:lnSpc>
                <a:spcPct val="150000"/>
              </a:lnSpc>
              <a:spcBef>
                <a:spcPts val="600"/>
              </a:spcBef>
              <a:buNone/>
            </a:pPr>
            <a:r>
              <a:rPr lang="en-US" altLang="ko-KR" sz="1600" dirty="0" smtClean="0">
                <a:solidFill>
                  <a:schemeClr val="accent5"/>
                </a:solidFill>
                <a:latin typeface="Arial" pitchFamily="34" charset="0"/>
                <a:cs typeface="Arial" pitchFamily="34" charset="0"/>
              </a:rPr>
              <a:t>A procedure for updating the guideline is provided. </a:t>
            </a:r>
            <a:endParaRPr lang="en-US" altLang="ko-KR" sz="1600" dirty="0">
              <a:solidFill>
                <a:schemeClr val="accent5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4000" dirty="0" smtClean="0"/>
              <a:t>평가영역 </a:t>
            </a:r>
            <a:r>
              <a:rPr lang="en-US" altLang="ko-KR" sz="4000" dirty="0" smtClean="0"/>
              <a:t>4. </a:t>
            </a:r>
            <a:r>
              <a:rPr lang="ko-KR" altLang="en-US" sz="4000" dirty="0" smtClean="0"/>
              <a:t>표현의 명확성</a:t>
            </a:r>
            <a:endParaRPr lang="ko-KR" altLang="en-US" sz="40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 startAt="15"/>
            </a:pPr>
            <a:r>
              <a:rPr lang="ko-KR" altLang="en-US" sz="2000" dirty="0" smtClean="0"/>
              <a:t>권고안은 </a:t>
            </a:r>
            <a:r>
              <a:rPr lang="ko-KR" altLang="en-US" sz="2000" dirty="0"/>
              <a:t>구체적이며 </a:t>
            </a:r>
            <a:r>
              <a:rPr lang="ko-KR" altLang="en-US" sz="2000" dirty="0">
                <a:solidFill>
                  <a:srgbClr val="FF0000"/>
                </a:solidFill>
              </a:rPr>
              <a:t>모호하지 않다</a:t>
            </a:r>
            <a:r>
              <a:rPr lang="en-US" altLang="ko-KR" sz="2000" dirty="0" smtClean="0"/>
              <a:t>. </a:t>
            </a:r>
            <a:endParaRPr lang="ko-KR" altLang="en-US" sz="2000" dirty="0"/>
          </a:p>
          <a:p>
            <a:pPr marL="857250" lvl="1" indent="-457200">
              <a:lnSpc>
                <a:spcPct val="150000"/>
              </a:lnSpc>
              <a:buNone/>
            </a:pPr>
            <a:r>
              <a:rPr lang="en-US" altLang="ko-KR" sz="1600" dirty="0">
                <a:solidFill>
                  <a:schemeClr val="accent5"/>
                </a:solidFill>
                <a:latin typeface="Arial" pitchFamily="34" charset="0"/>
                <a:cs typeface="Arial" pitchFamily="34" charset="0"/>
              </a:rPr>
              <a:t>The recommendations are specific and unambiguous. </a:t>
            </a:r>
            <a:endParaRPr lang="ko-KR" altLang="en-US" sz="1600" dirty="0">
              <a:solidFill>
                <a:schemeClr val="accent5"/>
              </a:solidFill>
              <a:latin typeface="Arial" pitchFamily="34" charset="0"/>
              <a:cs typeface="Arial" pitchFamily="34" charset="0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 startAt="15"/>
            </a:pPr>
            <a:r>
              <a:rPr lang="ko-KR" altLang="en-US" sz="2000" dirty="0" smtClean="0"/>
              <a:t>임상 </a:t>
            </a:r>
            <a:r>
              <a:rPr lang="ko-KR" altLang="en-US" sz="2000" dirty="0"/>
              <a:t>상태나 건강 이슈를 관리하기 위한 </a:t>
            </a:r>
            <a:r>
              <a:rPr lang="ko-KR" altLang="en-US" sz="2000" dirty="0">
                <a:solidFill>
                  <a:srgbClr val="FF0000"/>
                </a:solidFill>
              </a:rPr>
              <a:t>다양한</a:t>
            </a:r>
            <a:r>
              <a:rPr lang="ko-KR" altLang="en-US" sz="2000" dirty="0"/>
              <a:t> 대안이 분명하게 표현되어 있다</a:t>
            </a:r>
            <a:r>
              <a:rPr lang="en-US" altLang="ko-KR" sz="2000" dirty="0" smtClean="0"/>
              <a:t>. </a:t>
            </a:r>
            <a:endParaRPr lang="ko-KR" altLang="en-US" sz="2000" dirty="0"/>
          </a:p>
          <a:p>
            <a:pPr marL="857250" lvl="1" indent="-457200">
              <a:lnSpc>
                <a:spcPct val="150000"/>
              </a:lnSpc>
              <a:buNone/>
            </a:pPr>
            <a:r>
              <a:rPr lang="en-US" altLang="ko-KR" sz="1600" dirty="0">
                <a:solidFill>
                  <a:schemeClr val="accent5"/>
                </a:solidFill>
                <a:latin typeface="Arial" pitchFamily="34" charset="0"/>
                <a:cs typeface="Arial" pitchFamily="34" charset="0"/>
              </a:rPr>
              <a:t>The different options for management of the condition or health issue are clearly presented. </a:t>
            </a:r>
            <a:endParaRPr lang="ko-KR" altLang="en-US" sz="1600" dirty="0">
              <a:solidFill>
                <a:schemeClr val="accent5"/>
              </a:solidFill>
              <a:latin typeface="Arial" pitchFamily="34" charset="0"/>
              <a:cs typeface="Arial" pitchFamily="34" charset="0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 startAt="15"/>
            </a:pPr>
            <a:r>
              <a:rPr lang="ko-KR" altLang="en-US" sz="2000" dirty="0" smtClean="0"/>
              <a:t>주요 </a:t>
            </a:r>
            <a:r>
              <a:rPr lang="ko-KR" altLang="en-US" sz="2000" dirty="0"/>
              <a:t>권고안은 </a:t>
            </a:r>
            <a:r>
              <a:rPr lang="ko-KR" altLang="en-US" sz="2000" dirty="0">
                <a:solidFill>
                  <a:srgbClr val="FF0000"/>
                </a:solidFill>
              </a:rPr>
              <a:t>쉽게</a:t>
            </a:r>
            <a:r>
              <a:rPr lang="ko-KR" altLang="en-US" sz="2000" dirty="0"/>
              <a:t> 확인할 수 있다</a:t>
            </a:r>
            <a:r>
              <a:rPr lang="en-US" altLang="ko-KR" sz="2000" dirty="0" smtClean="0"/>
              <a:t>. </a:t>
            </a:r>
            <a:endParaRPr lang="ko-KR" altLang="en-US" sz="2000" dirty="0"/>
          </a:p>
          <a:p>
            <a:pPr marL="857250" lvl="1" indent="-457200">
              <a:lnSpc>
                <a:spcPct val="150000"/>
              </a:lnSpc>
              <a:buNone/>
            </a:pPr>
            <a:r>
              <a:rPr lang="en-US" altLang="ko-KR" sz="1600" dirty="0">
                <a:solidFill>
                  <a:schemeClr val="accent5"/>
                </a:solidFill>
                <a:latin typeface="Arial" pitchFamily="34" charset="0"/>
                <a:cs typeface="Arial" pitchFamily="34" charset="0"/>
              </a:rPr>
              <a:t>Key recommendations are easily identifiable.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</p:spPr>
        <p:txBody>
          <a:bodyPr>
            <a:normAutofit/>
          </a:bodyPr>
          <a:lstStyle/>
          <a:p>
            <a:r>
              <a:rPr lang="ko-KR" altLang="en-US" sz="4000" dirty="0" smtClean="0"/>
              <a:t>평가영역 </a:t>
            </a:r>
            <a:r>
              <a:rPr lang="en-US" altLang="ko-KR" sz="4000" dirty="0" smtClean="0"/>
              <a:t>5. </a:t>
            </a:r>
            <a:r>
              <a:rPr lang="ko-KR" altLang="en-US" sz="4000" dirty="0" err="1" smtClean="0"/>
              <a:t>적용성</a:t>
            </a:r>
            <a:endParaRPr lang="ko-KR" altLang="en-US" sz="40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340768"/>
            <a:ext cx="8507288" cy="5112568"/>
          </a:xfrm>
        </p:spPr>
        <p:txBody>
          <a:bodyPr>
            <a:normAutofit/>
          </a:bodyPr>
          <a:lstStyle/>
          <a:p>
            <a:pPr marL="457200" indent="-457200">
              <a:spcBef>
                <a:spcPts val="1200"/>
              </a:spcBef>
              <a:buFont typeface="+mj-lt"/>
              <a:buAutoNum type="arabicPeriod" startAt="18"/>
            </a:pPr>
            <a:r>
              <a:rPr lang="ko-KR" altLang="en-US" sz="2000" dirty="0" smtClean="0"/>
              <a:t>진료지침은 </a:t>
            </a:r>
            <a:r>
              <a:rPr lang="ko-KR" altLang="en-US" sz="2000" dirty="0"/>
              <a:t>이를 실행하는데 있어 장애요인과 촉진요인을 서술하고 있다</a:t>
            </a:r>
            <a:r>
              <a:rPr lang="en-US" altLang="ko-KR" sz="2000" dirty="0"/>
              <a:t>. </a:t>
            </a:r>
            <a:endParaRPr lang="ko-KR" altLang="en-US" sz="2000" dirty="0"/>
          </a:p>
          <a:p>
            <a:pPr marL="857250" lvl="1" indent="-457200">
              <a:spcBef>
                <a:spcPts val="1200"/>
              </a:spcBef>
              <a:buNone/>
            </a:pPr>
            <a:r>
              <a:rPr lang="en-US" altLang="ko-KR" sz="1600" dirty="0">
                <a:solidFill>
                  <a:schemeClr val="accent5"/>
                </a:solidFill>
                <a:latin typeface="Arial" pitchFamily="34" charset="0"/>
                <a:cs typeface="Arial" pitchFamily="34" charset="0"/>
              </a:rPr>
              <a:t>The guideline describes </a:t>
            </a:r>
            <a:r>
              <a:rPr lang="en-US" altLang="ko-KR" sz="16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facilitators and barriers </a:t>
            </a:r>
            <a:r>
              <a:rPr lang="en-US" altLang="ko-KR" sz="1600" dirty="0">
                <a:solidFill>
                  <a:schemeClr val="accent5"/>
                </a:solidFill>
                <a:latin typeface="Arial" pitchFamily="34" charset="0"/>
                <a:cs typeface="Arial" pitchFamily="34" charset="0"/>
              </a:rPr>
              <a:t>to its application. </a:t>
            </a:r>
            <a:endParaRPr lang="ko-KR" altLang="en-US" sz="1600" dirty="0">
              <a:solidFill>
                <a:schemeClr val="accent5"/>
              </a:solidFill>
              <a:latin typeface="Arial" pitchFamily="34" charset="0"/>
              <a:cs typeface="Arial" pitchFamily="34" charset="0"/>
            </a:endParaRPr>
          </a:p>
          <a:p>
            <a:pPr marL="457200" indent="-457200">
              <a:spcBef>
                <a:spcPts val="1200"/>
              </a:spcBef>
              <a:buFont typeface="+mj-lt"/>
              <a:buAutoNum type="arabicPeriod" startAt="18"/>
            </a:pPr>
            <a:r>
              <a:rPr lang="ko-KR" altLang="en-US" sz="2000" dirty="0" smtClean="0"/>
              <a:t>진료지침은 </a:t>
            </a:r>
            <a:r>
              <a:rPr lang="ko-KR" altLang="en-US" sz="2000" dirty="0"/>
              <a:t>권고안이 의료현장에서 실제 사용될 수 있도록 도와주는 조언과 도구를 </a:t>
            </a:r>
            <a:r>
              <a:rPr lang="ko-KR" altLang="en-US" sz="2000" dirty="0" smtClean="0"/>
              <a:t>제시하고 </a:t>
            </a:r>
            <a:r>
              <a:rPr lang="ko-KR" altLang="en-US" sz="2000" dirty="0"/>
              <a:t>있다</a:t>
            </a:r>
            <a:r>
              <a:rPr lang="en-US" altLang="ko-KR" sz="2000" dirty="0"/>
              <a:t>. </a:t>
            </a:r>
            <a:endParaRPr lang="ko-KR" altLang="en-US" sz="2000" dirty="0"/>
          </a:p>
          <a:p>
            <a:pPr marL="857250" lvl="1" indent="-457200">
              <a:spcBef>
                <a:spcPts val="1200"/>
              </a:spcBef>
              <a:buNone/>
            </a:pPr>
            <a:r>
              <a:rPr lang="en-US" altLang="ko-KR" sz="1600" dirty="0">
                <a:solidFill>
                  <a:schemeClr val="accent5"/>
                </a:solidFill>
                <a:latin typeface="Arial" pitchFamily="34" charset="0"/>
                <a:cs typeface="Arial" pitchFamily="34" charset="0"/>
              </a:rPr>
              <a:t>The guideline provides advice and/or </a:t>
            </a:r>
            <a:r>
              <a:rPr lang="en-US" altLang="ko-KR" sz="16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tools</a:t>
            </a:r>
            <a:r>
              <a:rPr lang="en-US" altLang="ko-KR" sz="1600" dirty="0">
                <a:solidFill>
                  <a:schemeClr val="accent5"/>
                </a:solidFill>
                <a:latin typeface="Arial" pitchFamily="34" charset="0"/>
                <a:cs typeface="Arial" pitchFamily="34" charset="0"/>
              </a:rPr>
              <a:t> on how the recommendations can be put into practice. </a:t>
            </a:r>
            <a:endParaRPr lang="ko-KR" altLang="en-US" sz="1600" dirty="0">
              <a:solidFill>
                <a:schemeClr val="accent5"/>
              </a:solidFill>
              <a:latin typeface="Arial" pitchFamily="34" charset="0"/>
              <a:cs typeface="Arial" pitchFamily="34" charset="0"/>
            </a:endParaRPr>
          </a:p>
          <a:p>
            <a:pPr marL="457200" indent="-457200">
              <a:spcBef>
                <a:spcPts val="1200"/>
              </a:spcBef>
              <a:buFont typeface="+mj-lt"/>
              <a:buAutoNum type="arabicPeriod" startAt="18"/>
            </a:pPr>
            <a:r>
              <a:rPr lang="ko-KR" altLang="en-US" sz="2000" dirty="0" smtClean="0"/>
              <a:t>권고안 적용 시 </a:t>
            </a:r>
            <a:r>
              <a:rPr lang="ko-KR" altLang="en-US" sz="2000" dirty="0"/>
              <a:t>필요로 할 수 있는 잠재적인 자원의 영향과 의미가 고려되어야 한다</a:t>
            </a:r>
            <a:r>
              <a:rPr lang="en-US" altLang="ko-KR" sz="2000" dirty="0" smtClean="0"/>
              <a:t>. </a:t>
            </a:r>
            <a:endParaRPr lang="ko-KR" altLang="en-US" sz="2000" dirty="0"/>
          </a:p>
          <a:p>
            <a:pPr marL="857250" lvl="1" indent="-457200">
              <a:spcBef>
                <a:spcPts val="1200"/>
              </a:spcBef>
              <a:buNone/>
            </a:pPr>
            <a:r>
              <a:rPr lang="en-US" altLang="ko-KR" sz="1600" dirty="0">
                <a:solidFill>
                  <a:schemeClr val="accent5"/>
                </a:solidFill>
                <a:latin typeface="Arial" pitchFamily="34" charset="0"/>
                <a:cs typeface="Arial" pitchFamily="34" charset="0"/>
              </a:rPr>
              <a:t>The potential </a:t>
            </a:r>
            <a:r>
              <a:rPr lang="en-US" altLang="ko-KR" sz="16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resource implications </a:t>
            </a:r>
            <a:r>
              <a:rPr lang="en-US" altLang="ko-KR" sz="1600" dirty="0">
                <a:solidFill>
                  <a:schemeClr val="accent5"/>
                </a:solidFill>
                <a:latin typeface="Arial" pitchFamily="34" charset="0"/>
                <a:cs typeface="Arial" pitchFamily="34" charset="0"/>
              </a:rPr>
              <a:t>of applying the recommendations have been considered. </a:t>
            </a:r>
            <a:endParaRPr lang="ko-KR" altLang="en-US" sz="1600" dirty="0">
              <a:solidFill>
                <a:schemeClr val="accent5"/>
              </a:solidFill>
              <a:latin typeface="Arial" pitchFamily="34" charset="0"/>
              <a:cs typeface="Arial" pitchFamily="34" charset="0"/>
            </a:endParaRPr>
          </a:p>
          <a:p>
            <a:pPr marL="457200" indent="-457200">
              <a:spcBef>
                <a:spcPts val="1200"/>
              </a:spcBef>
              <a:buFont typeface="+mj-lt"/>
              <a:buAutoNum type="arabicPeriod" startAt="18"/>
            </a:pPr>
            <a:r>
              <a:rPr lang="ko-KR" altLang="en-US" sz="2000" dirty="0" smtClean="0"/>
              <a:t>진료지침은 </a:t>
            </a:r>
            <a:r>
              <a:rPr lang="ko-KR" altLang="en-US" sz="2000" dirty="0"/>
              <a:t>수행 정도에 대한 감독 및 평가 기준을 제시하고 있다</a:t>
            </a:r>
            <a:r>
              <a:rPr lang="en-US" altLang="ko-KR" sz="2000" dirty="0"/>
              <a:t>. </a:t>
            </a:r>
            <a:endParaRPr lang="ko-KR" altLang="en-US" sz="2000" dirty="0"/>
          </a:p>
          <a:p>
            <a:pPr marL="857250" lvl="1" indent="-457200">
              <a:spcBef>
                <a:spcPts val="1200"/>
              </a:spcBef>
              <a:buNone/>
            </a:pPr>
            <a:r>
              <a:rPr lang="en-US" altLang="ko-KR" sz="1600" dirty="0">
                <a:solidFill>
                  <a:schemeClr val="accent5"/>
                </a:solidFill>
                <a:latin typeface="Arial" pitchFamily="34" charset="0"/>
                <a:cs typeface="Arial" pitchFamily="34" charset="0"/>
              </a:rPr>
              <a:t>The guideline presents </a:t>
            </a:r>
            <a:r>
              <a:rPr lang="en-US" altLang="ko-KR" sz="16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monitoring and/or auditing criteria</a:t>
            </a:r>
            <a:r>
              <a:rPr lang="en-US" altLang="ko-KR" sz="1600" dirty="0">
                <a:solidFill>
                  <a:schemeClr val="accent5"/>
                </a:solidFill>
                <a:latin typeface="Arial" pitchFamily="34" charset="0"/>
                <a:cs typeface="Arial" pitchFamily="34" charset="0"/>
              </a:rPr>
              <a:t>.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3248</TotalTime>
  <Words>2928</Words>
  <Application>Microsoft Office PowerPoint</Application>
  <PresentationFormat>화면 슬라이드 쇼(4:3)</PresentationFormat>
  <Paragraphs>307</Paragraphs>
  <Slides>66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66</vt:i4>
      </vt:variant>
    </vt:vector>
  </HeadingPairs>
  <TitlesOfParts>
    <vt:vector size="67" baseType="lpstr">
      <vt:lpstr>Office 테마</vt:lpstr>
      <vt:lpstr>AGREE 2 평가도구</vt:lpstr>
      <vt:lpstr>AGREE 2 instrument</vt:lpstr>
      <vt:lpstr>평가영역 1. 범위와 목적</vt:lpstr>
      <vt:lpstr>평가영역 2. 이해당사자의 참여</vt:lpstr>
      <vt:lpstr>슬라이드 5</vt:lpstr>
      <vt:lpstr>평가영역 3. 개발의 엄격성 근거에서 권고의 생성과정</vt:lpstr>
      <vt:lpstr>평가영역 3. 개발의 엄격성 객관적 확인</vt:lpstr>
      <vt:lpstr>평가영역 4. 표현의 명확성</vt:lpstr>
      <vt:lpstr>평가영역 5. 적용성</vt:lpstr>
      <vt:lpstr>평가영역 6. 편집의 독립성</vt:lpstr>
      <vt:lpstr>Rating scale</vt:lpstr>
      <vt:lpstr>도구의 구성</vt:lpstr>
      <vt:lpstr>K-AGREE 2</vt:lpstr>
      <vt:lpstr>1. 진료지침의 전반적인 목적이 구체적으로 서술되어 있다.  The overall objective(s) of the guideline is (are) specifically described. </vt:lpstr>
      <vt:lpstr>슬라이드 15</vt:lpstr>
      <vt:lpstr>2. 진료지침에서 다루고자 하는 건강 관련 질문들이 구체적으로 서술되어 있다.  The health question(s) covered by the guideline is (are) specifically described.</vt:lpstr>
      <vt:lpstr>슬라이드 17</vt:lpstr>
      <vt:lpstr>3. 진료지침을 적용할 인구집단(환자, 일반인 등)이 구체적으로 서술되어 있다. The population (patients, public, etc.) to whom the guideline is meant to apply is specifically described.</vt:lpstr>
      <vt:lpstr>슬라이드 19</vt:lpstr>
      <vt:lpstr>4. 진료지침 개발 그룹은 모든 관련 전문가 집단을 포함하고 있다.  The guideline development group includes individuals from all relevant professional groups. </vt:lpstr>
      <vt:lpstr>슬라이드 21</vt:lpstr>
      <vt:lpstr>5. 진료지침을 적용할 인구집단(환자, 일반인 등)의 관점과 선호도를 고려했고, 그 내용을 포함하고 있다.  The views and preferences of the target population (patients, public, etc.) have been sought. </vt:lpstr>
      <vt:lpstr>슬라이드 23</vt:lpstr>
      <vt:lpstr>6. 진료지침을 주로 활용할 사용자 집단이 분명하게 규정되어 있다. The target users of the guideline are clearly defined. </vt:lpstr>
      <vt:lpstr>슬라이드 25</vt:lpstr>
      <vt:lpstr>7. 근거의 검색에 체계적인 방법이 사용되었다.  Systematic methods were used to search for evidence.</vt:lpstr>
      <vt:lpstr>슬라이드 27</vt:lpstr>
      <vt:lpstr>8. 근거 선택의 기준이 분명하게 서술되어 있다.  The criteria for selecting the evidence are clearly described. </vt:lpstr>
      <vt:lpstr>슬라이드 29</vt:lpstr>
      <vt:lpstr>슬라이드 30</vt:lpstr>
      <vt:lpstr>9. 근거 자료의 강도와 한계가 분명하게 서술되어 있다.  The strengths and limitations of the body of evidence are clearly described. </vt:lpstr>
      <vt:lpstr>슬라이드 32</vt:lpstr>
      <vt:lpstr>10. 권고안 도출 방법이 분명하게 서술되어 있다.  The methods for formulating the recommendations are clearly described. </vt:lpstr>
      <vt:lpstr>슬라이드 34</vt:lpstr>
      <vt:lpstr>11. 건강상의 편익, 부작용, 위험 요인이 권고안 도출 시 고려되었다.  The health benefits, side effects, and risks have been considered in formulating the recommendations. </vt:lpstr>
      <vt:lpstr>슬라이드 36</vt:lpstr>
      <vt:lpstr>슬라이드 37</vt:lpstr>
      <vt:lpstr>12. 권고안과 이를 뒷받침하는 근거를 명확하게 연결 지을 수 있다.  There is an explicit link between the recommendations and the supporting evidence. </vt:lpstr>
      <vt:lpstr>슬라이드 39</vt:lpstr>
      <vt:lpstr>슬라이드 40</vt:lpstr>
      <vt:lpstr>13. 진료지침은 출판 전에 외부 전문가들에 의한 검토 과정이 있었다.  The guideline has been externally reviewed by experts prior to its publication. </vt:lpstr>
      <vt:lpstr>슬라이드 42</vt:lpstr>
      <vt:lpstr>14. 진료지침의 갱신 절차가 제시되어 있다.  A procedure for updating the guideline is provided. </vt:lpstr>
      <vt:lpstr>슬라이드 44</vt:lpstr>
      <vt:lpstr>슬라이드 45</vt:lpstr>
      <vt:lpstr>15. 권고안은 구체적이며 모호하지 않다.  The recommendations are specific and unambiguous. </vt:lpstr>
      <vt:lpstr>슬라이드 47</vt:lpstr>
      <vt:lpstr>16. 임상 상태나 건강 이슈를 관리하기 위한 다양한 대안이 분명하게 표현되어 있다.  The different options for management of the condition or health issue are clearly presented. </vt:lpstr>
      <vt:lpstr>슬라이드 49</vt:lpstr>
      <vt:lpstr>17. 주요 권고안은 쉽게 확인할 수 있다.  Key recommendations are easily identifiable. </vt:lpstr>
      <vt:lpstr>18. 진료지침은 이를 실행하는데 있어 장애요인과 촉진요인을 서술하고 있다.  The guideline describes facilitators and barriers to its application. </vt:lpstr>
      <vt:lpstr>슬라이드 52</vt:lpstr>
      <vt:lpstr>19. 진료지침은 권고안이 의료현장에서 실제 사용될 수 있도록 도와주는 조언과 도구를 제시하고 있다.  The guideline provides advice and/or tools on how the recommendations can be put into practice. </vt:lpstr>
      <vt:lpstr>슬라이드 54</vt:lpstr>
      <vt:lpstr>20. 권고안 적용 시 필요로 할 수 있는 잠재적인 자원의 영향과 의미가 고려되어야 한다.  The potential resource implications of applying the recommendations have been considered. </vt:lpstr>
      <vt:lpstr>슬라이드 56</vt:lpstr>
      <vt:lpstr>슬라이드 57</vt:lpstr>
      <vt:lpstr>21. 진료지침은 수행 정도에 대한 감독 및 평가 기준을 제시하고 있다.  The guideline presents monitoring and/or auditing criteria. </vt:lpstr>
      <vt:lpstr>슬라이드 59</vt:lpstr>
      <vt:lpstr>슬라이드 60</vt:lpstr>
      <vt:lpstr>22. 재정후원단체의 의견이 진료지침의 내용에 영향을 주지 않았다.  The views of the funding body have not influenced the content of the guideline. </vt:lpstr>
      <vt:lpstr>슬라이드 62</vt:lpstr>
      <vt:lpstr>23. 진료지침 개발에 참여한 구성원들의 이해관계가 기록되어 있고 그 내용이 언급되어 있다.  Competing interests of guideline development group members have been recorded and addressed. </vt:lpstr>
      <vt:lpstr>슬라이드 64</vt:lpstr>
      <vt:lpstr>슬라이드 65</vt:lpstr>
      <vt:lpstr>슬라이드 66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AGREE 2 평가기준</dc:title>
  <dc:creator>You K. Lee</dc:creator>
  <cp:lastModifiedBy>YouLee</cp:lastModifiedBy>
  <cp:revision>191</cp:revision>
  <dcterms:created xsi:type="dcterms:W3CDTF">2012-05-30T09:31:31Z</dcterms:created>
  <dcterms:modified xsi:type="dcterms:W3CDTF">2017-03-08T10:22:26Z</dcterms:modified>
</cp:coreProperties>
</file>